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82" r:id="rId5"/>
    <p:sldId id="332" r:id="rId6"/>
    <p:sldId id="331" r:id="rId7"/>
    <p:sldId id="329" r:id="rId8"/>
    <p:sldId id="306" r:id="rId9"/>
    <p:sldId id="336" r:id="rId10"/>
    <p:sldId id="337" r:id="rId11"/>
    <p:sldId id="356" r:id="rId12"/>
    <p:sldId id="358" r:id="rId13"/>
    <p:sldId id="359" r:id="rId14"/>
    <p:sldId id="357" r:id="rId15"/>
    <p:sldId id="361" r:id="rId16"/>
    <p:sldId id="373" r:id="rId17"/>
    <p:sldId id="363" r:id="rId18"/>
    <p:sldId id="345" r:id="rId19"/>
    <p:sldId id="370" r:id="rId20"/>
    <p:sldId id="371" r:id="rId21"/>
    <p:sldId id="372" r:id="rId22"/>
    <p:sldId id="368" r:id="rId23"/>
    <p:sldId id="369" r:id="rId24"/>
    <p:sldId id="352" r:id="rId25"/>
    <p:sldId id="353" r:id="rId26"/>
    <p:sldId id="355" r:id="rId27"/>
    <p:sldId id="296" r:id="rId28"/>
  </p:sldIdLst>
  <p:sldSz cx="12192000" cy="6858000"/>
  <p:notesSz cx="6858000" cy="9144000"/>
  <p:embeddedFontLst>
    <p:embeddedFont>
      <p:font typeface="Barlow" panose="00000500000000000000" pitchFamily="2" charset="0"/>
      <p:regular r:id="rId31"/>
      <p:bold r:id="rId32"/>
      <p:italic r:id="rId33"/>
      <p:boldItalic r:id="rId34"/>
    </p:embeddedFont>
    <p:embeddedFont>
      <p:font typeface="Barlow Semi Condensed SemiBold" panose="00000706000000000000" pitchFamily="2" charset="0"/>
      <p:bold r:id="rId35"/>
      <p:boldItalic r:id="rId36"/>
    </p:embeddedFont>
    <p:embeddedFont>
      <p:font typeface="Barlow SemiBold" panose="00000700000000000000" pitchFamily="2" charset="0"/>
      <p:bold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rbel" panose="020B0503020204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Info" id="{A9B11092-7310-438A-BD8E-90440209BCDC}">
          <p14:sldIdLst/>
        </p14:section>
        <p14:section name="Editable Starter Slides" id="{87E53A32-9507-40D7-BE78-DDA6BE2619C8}">
          <p14:sldIdLst>
            <p14:sldId id="282"/>
            <p14:sldId id="332"/>
            <p14:sldId id="331"/>
            <p14:sldId id="329"/>
            <p14:sldId id="306"/>
            <p14:sldId id="336"/>
            <p14:sldId id="337"/>
            <p14:sldId id="356"/>
            <p14:sldId id="358"/>
            <p14:sldId id="359"/>
            <p14:sldId id="357"/>
            <p14:sldId id="361"/>
            <p14:sldId id="373"/>
            <p14:sldId id="363"/>
            <p14:sldId id="345"/>
            <p14:sldId id="370"/>
            <p14:sldId id="371"/>
            <p14:sldId id="372"/>
            <p14:sldId id="368"/>
            <p14:sldId id="369"/>
            <p14:sldId id="352"/>
            <p14:sldId id="353"/>
            <p14:sldId id="35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F55589-C74D-FCD9-E8D8-C483EFCA962E}" name="Kimiko Lizardi" initials="KL" userId="S::klizardi@rinconconsultants.com::55cc7935-3898-4cd9-96e0-8b6eb7b139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7"/>
    <a:srgbClr val="E0457B"/>
    <a:srgbClr val="84329B"/>
    <a:srgbClr val="E1523E"/>
    <a:srgbClr val="FFA400"/>
    <a:srgbClr val="009CA6"/>
    <a:srgbClr val="D2DE26"/>
    <a:srgbClr val="FFEDCC"/>
    <a:srgbClr val="C3D600"/>
    <a:srgbClr val="37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76859" autoAdjust="0"/>
  </p:normalViewPr>
  <p:slideViewPr>
    <p:cSldViewPr snapToGrid="0">
      <p:cViewPr varScale="1">
        <p:scale>
          <a:sx n="98" d="100"/>
          <a:sy n="98" d="100"/>
        </p:scale>
        <p:origin x="220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Discrimination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8E-4789-8D09-442D1D4339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08E-4789-8D09-442D1D4339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8E-4789-8D09-442D1D4339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08E-4789-8D09-442D1D43397B}"/>
              </c:ext>
            </c:extLst>
          </c:dPt>
          <c:dLbls>
            <c:dLbl>
              <c:idx val="0"/>
              <c:layout>
                <c:manualLayout>
                  <c:x val="3.4803756143508932E-2"/>
                  <c:y val="-2.775557561562891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54092266623656"/>
                      <c:h val="0.21322977896470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8E-4789-8D09-442D1D43397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A08E-4789-8D09-442D1D43397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08E-4789-8D09-442D1D43397B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Other
</a:t>
                    </a:r>
                    <a:fld id="{0921DA50-4982-4BF0-8394-B320F9D10625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08E-4789-8D09-442D1D43397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Disability</c:v>
                </c:pt>
                <c:pt idx="1">
                  <c:v>Race</c:v>
                </c:pt>
                <c:pt idx="2">
                  <c:v>National Origin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E-4789-8D09-442D1D43397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F9874-A8EE-4964-BC04-17EA22DB37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F37021-6BFD-4EC3-8BF2-277EE91C94FE}">
      <dgm:prSet phldrT="[Text]" custT="1"/>
      <dgm:spPr/>
      <dgm:t>
        <a:bodyPr/>
        <a:lstStyle/>
        <a:p>
          <a:r>
            <a:rPr lang="en-US" sz="2000" dirty="0"/>
            <a:t>Technology happens – please be flexible and patient!</a:t>
          </a:r>
        </a:p>
      </dgm:t>
    </dgm:pt>
    <dgm:pt modelId="{3BE5CBB8-D393-4B16-83CB-15BAD983D9D4}" type="parTrans" cxnId="{8ABAD6F9-7316-4F91-98B6-E6E7DCC6BBB8}">
      <dgm:prSet/>
      <dgm:spPr/>
      <dgm:t>
        <a:bodyPr/>
        <a:lstStyle/>
        <a:p>
          <a:endParaRPr lang="en-US" sz="1200"/>
        </a:p>
      </dgm:t>
    </dgm:pt>
    <dgm:pt modelId="{7433BC76-98F7-41D5-920C-8DF3B04AADA7}" type="sibTrans" cxnId="{8ABAD6F9-7316-4F91-98B6-E6E7DCC6BBB8}">
      <dgm:prSet/>
      <dgm:spPr/>
      <dgm:t>
        <a:bodyPr/>
        <a:lstStyle/>
        <a:p>
          <a:endParaRPr lang="en-US" sz="1200"/>
        </a:p>
      </dgm:t>
    </dgm:pt>
    <dgm:pt modelId="{5EB4580E-1C8A-40A7-B512-5FC456D30EB7}">
      <dgm:prSet phldrT="[Text]" custT="1"/>
      <dgm:spPr/>
      <dgm:t>
        <a:bodyPr/>
        <a:lstStyle/>
        <a:p>
          <a:r>
            <a:rPr lang="en-US" sz="2000" dirty="0"/>
            <a:t>Discussion/Q&amp;A at the end of the workshop. </a:t>
          </a:r>
        </a:p>
      </dgm:t>
    </dgm:pt>
    <dgm:pt modelId="{699C45C5-2F3C-4683-B49E-526C10A1F260}" type="parTrans" cxnId="{B6D4301C-801B-4743-8304-3399C1817CF1}">
      <dgm:prSet/>
      <dgm:spPr/>
      <dgm:t>
        <a:bodyPr/>
        <a:lstStyle/>
        <a:p>
          <a:endParaRPr lang="en-US" sz="1200"/>
        </a:p>
      </dgm:t>
    </dgm:pt>
    <dgm:pt modelId="{D25C5664-7525-4430-A903-FDD7B8192E6A}" type="sibTrans" cxnId="{B6D4301C-801B-4743-8304-3399C1817CF1}">
      <dgm:prSet/>
      <dgm:spPr/>
      <dgm:t>
        <a:bodyPr/>
        <a:lstStyle/>
        <a:p>
          <a:endParaRPr lang="en-US" sz="1200"/>
        </a:p>
      </dgm:t>
    </dgm:pt>
    <dgm:pt modelId="{F2888C59-E201-424C-8053-5BE83B52BC2A}">
      <dgm:prSet phldrT="[Text]" custT="1"/>
      <dgm:spPr/>
      <dgm:t>
        <a:bodyPr/>
        <a:lstStyle/>
        <a:p>
          <a:r>
            <a:rPr lang="en-US" sz="2000" dirty="0"/>
            <a:t>Please mute yourself when you are not speaking.</a:t>
          </a:r>
        </a:p>
      </dgm:t>
    </dgm:pt>
    <dgm:pt modelId="{AE8E1ABF-66C2-46FD-9544-102A9770AAEF}" type="parTrans" cxnId="{5692DB40-D500-4880-AAB4-EF7A02FDE766}">
      <dgm:prSet/>
      <dgm:spPr/>
      <dgm:t>
        <a:bodyPr/>
        <a:lstStyle/>
        <a:p>
          <a:endParaRPr lang="en-US" sz="1200"/>
        </a:p>
      </dgm:t>
    </dgm:pt>
    <dgm:pt modelId="{CD2DE7F5-B61F-4102-877B-E9E5DC81D6DE}" type="sibTrans" cxnId="{5692DB40-D500-4880-AAB4-EF7A02FDE766}">
      <dgm:prSet/>
      <dgm:spPr/>
      <dgm:t>
        <a:bodyPr/>
        <a:lstStyle/>
        <a:p>
          <a:endParaRPr lang="en-US" sz="1200"/>
        </a:p>
      </dgm:t>
    </dgm:pt>
    <dgm:pt modelId="{2AC4B8C4-2B99-49CE-884D-2D4457246787}">
      <dgm:prSet phldrT="[Text]" custT="1"/>
      <dgm:spPr/>
      <dgm:t>
        <a:bodyPr/>
        <a:lstStyle/>
        <a:p>
          <a:r>
            <a:rPr lang="en-US" sz="2000" dirty="0"/>
            <a:t>Use the chat feature if you have any questions or comments during the presentation.</a:t>
          </a:r>
        </a:p>
      </dgm:t>
    </dgm:pt>
    <dgm:pt modelId="{1CEB8E80-8A01-40C0-AE73-E1823A1E5F64}" type="parTrans" cxnId="{15F644DB-9946-48B1-9D41-7B90B2820B7A}">
      <dgm:prSet/>
      <dgm:spPr/>
      <dgm:t>
        <a:bodyPr/>
        <a:lstStyle/>
        <a:p>
          <a:endParaRPr lang="en-US" sz="1200"/>
        </a:p>
      </dgm:t>
    </dgm:pt>
    <dgm:pt modelId="{543286FD-55AE-4ED0-8BA0-02FFD29A2DCE}" type="sibTrans" cxnId="{15F644DB-9946-48B1-9D41-7B90B2820B7A}">
      <dgm:prSet/>
      <dgm:spPr/>
      <dgm:t>
        <a:bodyPr/>
        <a:lstStyle/>
        <a:p>
          <a:endParaRPr lang="en-US" sz="1200"/>
        </a:p>
      </dgm:t>
    </dgm:pt>
    <dgm:pt modelId="{2E03A555-9E49-4C63-B2C7-A9F774270E57}">
      <dgm:prSet phldrT="[Text]" custT="1"/>
      <dgm:spPr/>
      <dgm:t>
        <a:bodyPr/>
        <a:lstStyle/>
        <a:p>
          <a:r>
            <a:rPr lang="en-US" sz="2000" dirty="0"/>
            <a:t>One person speaks at a time. Keep comments brief. You may turn on or keep your camera off when speaking.</a:t>
          </a:r>
        </a:p>
      </dgm:t>
    </dgm:pt>
    <dgm:pt modelId="{73371E54-7CD8-43B3-A6C9-8044A9DD09A7}" type="sibTrans" cxnId="{7ADC2B4B-851F-4EE2-A7F1-953CFE225A2B}">
      <dgm:prSet/>
      <dgm:spPr/>
      <dgm:t>
        <a:bodyPr/>
        <a:lstStyle/>
        <a:p>
          <a:endParaRPr lang="en-US" sz="1200"/>
        </a:p>
      </dgm:t>
    </dgm:pt>
    <dgm:pt modelId="{DB3AC436-9336-4F57-94EF-E9FF05BF29BE}" type="parTrans" cxnId="{7ADC2B4B-851F-4EE2-A7F1-953CFE225A2B}">
      <dgm:prSet/>
      <dgm:spPr/>
      <dgm:t>
        <a:bodyPr/>
        <a:lstStyle/>
        <a:p>
          <a:endParaRPr lang="en-US" sz="1200"/>
        </a:p>
      </dgm:t>
    </dgm:pt>
    <dgm:pt modelId="{29A9088B-576F-4965-853D-9CCDFD90D9CA}" type="pres">
      <dgm:prSet presAssocID="{2B1F9874-A8EE-4964-BC04-17EA22DB378F}" presName="linear" presStyleCnt="0">
        <dgm:presLayoutVars>
          <dgm:animLvl val="lvl"/>
          <dgm:resizeHandles val="exact"/>
        </dgm:presLayoutVars>
      </dgm:prSet>
      <dgm:spPr/>
    </dgm:pt>
    <dgm:pt modelId="{78D9109C-0C60-4E9A-B930-CE9CE435CB72}" type="pres">
      <dgm:prSet presAssocID="{16F37021-6BFD-4EC3-8BF2-277EE91C94F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BA821E4-C6D3-4631-A031-58682EE37C80}" type="pres">
      <dgm:prSet presAssocID="{7433BC76-98F7-41D5-920C-8DF3B04AADA7}" presName="spacer" presStyleCnt="0"/>
      <dgm:spPr/>
    </dgm:pt>
    <dgm:pt modelId="{EDEA8164-DD5B-4FD3-B4CD-69860A5A8512}" type="pres">
      <dgm:prSet presAssocID="{5EB4580E-1C8A-40A7-B512-5FC456D30EB7}" presName="parentText" presStyleLbl="node1" presStyleIdx="1" presStyleCnt="5" custLinFactNeighborY="28532">
        <dgm:presLayoutVars>
          <dgm:chMax val="0"/>
          <dgm:bulletEnabled val="1"/>
        </dgm:presLayoutVars>
      </dgm:prSet>
      <dgm:spPr/>
    </dgm:pt>
    <dgm:pt modelId="{FB1C3FBA-F9F5-4F2D-A580-8A68B440C908}" type="pres">
      <dgm:prSet presAssocID="{D25C5664-7525-4430-A903-FDD7B8192E6A}" presName="spacer" presStyleCnt="0"/>
      <dgm:spPr/>
    </dgm:pt>
    <dgm:pt modelId="{724063C7-847E-4998-929D-1F434AD82D79}" type="pres">
      <dgm:prSet presAssocID="{F2888C59-E201-424C-8053-5BE83B52BC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AC3BA35-A6E3-41BA-9F1E-0D8B99DCFDF3}" type="pres">
      <dgm:prSet presAssocID="{CD2DE7F5-B61F-4102-877B-E9E5DC81D6DE}" presName="spacer" presStyleCnt="0"/>
      <dgm:spPr/>
    </dgm:pt>
    <dgm:pt modelId="{84B32A81-7F29-4563-8CA4-922915158C83}" type="pres">
      <dgm:prSet presAssocID="{2AC4B8C4-2B99-49CE-884D-2D445724678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8C23B52-5C1B-414A-A76D-3BC9F03AE990}" type="pres">
      <dgm:prSet presAssocID="{543286FD-55AE-4ED0-8BA0-02FFD29A2DCE}" presName="spacer" presStyleCnt="0"/>
      <dgm:spPr/>
    </dgm:pt>
    <dgm:pt modelId="{E6E5B911-2C12-4B81-98DA-9F09504057F9}" type="pres">
      <dgm:prSet presAssocID="{2E03A555-9E49-4C63-B2C7-A9F774270E5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3CC1200-F093-4093-B34B-DF91C4970187}" type="presOf" srcId="{F2888C59-E201-424C-8053-5BE83B52BC2A}" destId="{724063C7-847E-4998-929D-1F434AD82D79}" srcOrd="0" destOrd="0" presId="urn:microsoft.com/office/officeart/2005/8/layout/vList2"/>
    <dgm:cxn modelId="{90675601-E0E2-441C-8162-EE25B02CA998}" type="presOf" srcId="{16F37021-6BFD-4EC3-8BF2-277EE91C94FE}" destId="{78D9109C-0C60-4E9A-B930-CE9CE435CB72}" srcOrd="0" destOrd="0" presId="urn:microsoft.com/office/officeart/2005/8/layout/vList2"/>
    <dgm:cxn modelId="{B6D4301C-801B-4743-8304-3399C1817CF1}" srcId="{2B1F9874-A8EE-4964-BC04-17EA22DB378F}" destId="{5EB4580E-1C8A-40A7-B512-5FC456D30EB7}" srcOrd="1" destOrd="0" parTransId="{699C45C5-2F3C-4683-B49E-526C10A1F260}" sibTransId="{D25C5664-7525-4430-A903-FDD7B8192E6A}"/>
    <dgm:cxn modelId="{10C5C522-E31A-45C3-962F-1399A10CAFD1}" type="presOf" srcId="{2AC4B8C4-2B99-49CE-884D-2D4457246787}" destId="{84B32A81-7F29-4563-8CA4-922915158C83}" srcOrd="0" destOrd="0" presId="urn:microsoft.com/office/officeart/2005/8/layout/vList2"/>
    <dgm:cxn modelId="{5692DB40-D500-4880-AAB4-EF7A02FDE766}" srcId="{2B1F9874-A8EE-4964-BC04-17EA22DB378F}" destId="{F2888C59-E201-424C-8053-5BE83B52BC2A}" srcOrd="2" destOrd="0" parTransId="{AE8E1ABF-66C2-46FD-9544-102A9770AAEF}" sibTransId="{CD2DE7F5-B61F-4102-877B-E9E5DC81D6DE}"/>
    <dgm:cxn modelId="{3B8A2B69-5764-48FA-A6B4-1144FA41BE3E}" type="presOf" srcId="{5EB4580E-1C8A-40A7-B512-5FC456D30EB7}" destId="{EDEA8164-DD5B-4FD3-B4CD-69860A5A8512}" srcOrd="0" destOrd="0" presId="urn:microsoft.com/office/officeart/2005/8/layout/vList2"/>
    <dgm:cxn modelId="{7ADC2B4B-851F-4EE2-A7F1-953CFE225A2B}" srcId="{2B1F9874-A8EE-4964-BC04-17EA22DB378F}" destId="{2E03A555-9E49-4C63-B2C7-A9F774270E57}" srcOrd="4" destOrd="0" parTransId="{DB3AC436-9336-4F57-94EF-E9FF05BF29BE}" sibTransId="{73371E54-7CD8-43B3-A6C9-8044A9DD09A7}"/>
    <dgm:cxn modelId="{36D1E4A9-DA9E-44C2-8509-26183547EB9B}" type="presOf" srcId="{2E03A555-9E49-4C63-B2C7-A9F774270E57}" destId="{E6E5B911-2C12-4B81-98DA-9F09504057F9}" srcOrd="0" destOrd="0" presId="urn:microsoft.com/office/officeart/2005/8/layout/vList2"/>
    <dgm:cxn modelId="{B04764DB-4837-470F-A65F-85675A690A1D}" type="presOf" srcId="{2B1F9874-A8EE-4964-BC04-17EA22DB378F}" destId="{29A9088B-576F-4965-853D-9CCDFD90D9CA}" srcOrd="0" destOrd="0" presId="urn:microsoft.com/office/officeart/2005/8/layout/vList2"/>
    <dgm:cxn modelId="{15F644DB-9946-48B1-9D41-7B90B2820B7A}" srcId="{2B1F9874-A8EE-4964-BC04-17EA22DB378F}" destId="{2AC4B8C4-2B99-49CE-884D-2D4457246787}" srcOrd="3" destOrd="0" parTransId="{1CEB8E80-8A01-40C0-AE73-E1823A1E5F64}" sibTransId="{543286FD-55AE-4ED0-8BA0-02FFD29A2DCE}"/>
    <dgm:cxn modelId="{8ABAD6F9-7316-4F91-98B6-E6E7DCC6BBB8}" srcId="{2B1F9874-A8EE-4964-BC04-17EA22DB378F}" destId="{16F37021-6BFD-4EC3-8BF2-277EE91C94FE}" srcOrd="0" destOrd="0" parTransId="{3BE5CBB8-D393-4B16-83CB-15BAD983D9D4}" sibTransId="{7433BC76-98F7-41D5-920C-8DF3B04AADA7}"/>
    <dgm:cxn modelId="{E26AFC9D-7619-4692-BDED-0306F51F0652}" type="presParOf" srcId="{29A9088B-576F-4965-853D-9CCDFD90D9CA}" destId="{78D9109C-0C60-4E9A-B930-CE9CE435CB72}" srcOrd="0" destOrd="0" presId="urn:microsoft.com/office/officeart/2005/8/layout/vList2"/>
    <dgm:cxn modelId="{228FC464-CD16-46BB-BC0D-290E781AD1F9}" type="presParOf" srcId="{29A9088B-576F-4965-853D-9CCDFD90D9CA}" destId="{2BA821E4-C6D3-4631-A031-58682EE37C80}" srcOrd="1" destOrd="0" presId="urn:microsoft.com/office/officeart/2005/8/layout/vList2"/>
    <dgm:cxn modelId="{F89A47D5-C280-48D1-B06F-87F67B09D4AA}" type="presParOf" srcId="{29A9088B-576F-4965-853D-9CCDFD90D9CA}" destId="{EDEA8164-DD5B-4FD3-B4CD-69860A5A8512}" srcOrd="2" destOrd="0" presId="urn:microsoft.com/office/officeart/2005/8/layout/vList2"/>
    <dgm:cxn modelId="{CDDB7AF1-F3DC-4613-B110-ED720B2D8C17}" type="presParOf" srcId="{29A9088B-576F-4965-853D-9CCDFD90D9CA}" destId="{FB1C3FBA-F9F5-4F2D-A580-8A68B440C908}" srcOrd="3" destOrd="0" presId="urn:microsoft.com/office/officeart/2005/8/layout/vList2"/>
    <dgm:cxn modelId="{BB22E399-5DBC-4724-84AD-D65DC4874D3E}" type="presParOf" srcId="{29A9088B-576F-4965-853D-9CCDFD90D9CA}" destId="{724063C7-847E-4998-929D-1F434AD82D79}" srcOrd="4" destOrd="0" presId="urn:microsoft.com/office/officeart/2005/8/layout/vList2"/>
    <dgm:cxn modelId="{63C0F813-66DC-422C-919F-09C3A6D4A40A}" type="presParOf" srcId="{29A9088B-576F-4965-853D-9CCDFD90D9CA}" destId="{9AC3BA35-A6E3-41BA-9F1E-0D8B99DCFDF3}" srcOrd="5" destOrd="0" presId="urn:microsoft.com/office/officeart/2005/8/layout/vList2"/>
    <dgm:cxn modelId="{33D66205-33D4-4CE5-8175-06EDD27A63D2}" type="presParOf" srcId="{29A9088B-576F-4965-853D-9CCDFD90D9CA}" destId="{84B32A81-7F29-4563-8CA4-922915158C83}" srcOrd="6" destOrd="0" presId="urn:microsoft.com/office/officeart/2005/8/layout/vList2"/>
    <dgm:cxn modelId="{E0B38FCC-36ED-4B02-A5B1-FFC19AA80F16}" type="presParOf" srcId="{29A9088B-576F-4965-853D-9CCDFD90D9CA}" destId="{78C23B52-5C1B-414A-A76D-3BC9F03AE990}" srcOrd="7" destOrd="0" presId="urn:microsoft.com/office/officeart/2005/8/layout/vList2"/>
    <dgm:cxn modelId="{A61D1659-9952-428B-82CC-E5425AC1F746}" type="presParOf" srcId="{29A9088B-576F-4965-853D-9CCDFD90D9CA}" destId="{E6E5B911-2C12-4B81-98DA-9F09504057F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D73579-2E20-4040-9697-5DE13488886B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ED36938-6DBA-41BC-A796-4A68C0DFACC1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Fair Housing Enforcement</a:t>
          </a:r>
        </a:p>
      </dgm:t>
    </dgm:pt>
    <dgm:pt modelId="{E7678875-CE3F-4265-8A19-45B9B9899F72}" type="parTrans" cxnId="{E2E9BFF3-3196-44C3-802F-5E6E949875F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6AF2EB26-46FC-42C3-87FF-44FDC8A25A41}" type="sibTrans" cxnId="{E2E9BFF3-3196-44C3-802F-5E6E949875FB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352D49D-FA1F-4317-A67B-7AC067B92E4F}">
      <dgm:prSet/>
      <dgm:spPr/>
      <dgm:t>
        <a:bodyPr/>
        <a:lstStyle/>
        <a:p>
          <a:r>
            <a:rPr lang="en-US" b="0">
              <a:solidFill>
                <a:schemeClr val="tx1"/>
              </a:solidFill>
            </a:rPr>
            <a:t>Patterns of Segregation</a:t>
          </a:r>
        </a:p>
      </dgm:t>
    </dgm:pt>
    <dgm:pt modelId="{61C41077-BF1F-422D-9298-A2EA61730F41}" type="parTrans" cxnId="{9216BF51-778C-41AA-812D-6B3893A19AE1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715C87D-CD99-44A9-9F29-EA3E45EC34F7}" type="sibTrans" cxnId="{9216BF51-778C-41AA-812D-6B3893A19AE1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154F662A-55CD-4DD2-9CBA-33B3EAE091D5}">
      <dgm:prSet/>
      <dgm:spPr/>
      <dgm:t>
        <a:bodyPr/>
        <a:lstStyle/>
        <a:p>
          <a:r>
            <a:rPr lang="en-US" b="0">
              <a:solidFill>
                <a:schemeClr val="tx1"/>
              </a:solidFill>
            </a:rPr>
            <a:t>Disparities in Access to Opportunities</a:t>
          </a:r>
        </a:p>
      </dgm:t>
    </dgm:pt>
    <dgm:pt modelId="{33C78236-E23D-4B42-A786-5E3346C2D358}" type="parTrans" cxnId="{AD560CFA-ECF4-4E0D-B81C-0B1621458648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4D32E40A-15AD-4D09-8EBB-A41485AE7771}" type="sibTrans" cxnId="{AD560CFA-ECF4-4E0D-B81C-0B1621458648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0494CDD6-B4D3-4BA8-8128-7AB507528C40}">
      <dgm:prSet/>
      <dgm:spPr/>
      <dgm:t>
        <a:bodyPr/>
        <a:lstStyle/>
        <a:p>
          <a:r>
            <a:rPr lang="en-US" b="0">
              <a:solidFill>
                <a:schemeClr val="tx1"/>
              </a:solidFill>
            </a:rPr>
            <a:t>Disproportionate Housing Needs/Displacement Risk</a:t>
          </a:r>
        </a:p>
      </dgm:t>
    </dgm:pt>
    <dgm:pt modelId="{BAC43326-87FB-45BD-A32A-0D6FE811C085}" type="parTrans" cxnId="{BF708DDB-6F35-4382-842A-A8350D293CE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A7CF6A5-94B7-4F0E-80D5-A99D444E7146}" type="sibTrans" cxnId="{BF708DDB-6F35-4382-842A-A8350D293CEC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C7C538C1-F8C5-463C-B37C-D78EBDBF1BB0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Racially Concentrated Areas of Poverty and Affluence (non in Marina)</a:t>
          </a:r>
        </a:p>
      </dgm:t>
    </dgm:pt>
    <dgm:pt modelId="{1276F789-CD6C-4349-A757-3EBAC264D195}" type="sibTrans" cxnId="{44FF2BEF-F291-4A54-9E57-52C75FC01434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A3F39BA1-8300-420F-A19E-AE185E543C20}" type="parTrans" cxnId="{44FF2BEF-F291-4A54-9E57-52C75FC01434}">
      <dgm:prSet/>
      <dgm:spPr/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34030980-19F7-4D4C-BBEA-8F537CA92B1E}" type="pres">
      <dgm:prSet presAssocID="{1DD73579-2E20-4040-9697-5DE13488886B}" presName="linear" presStyleCnt="0">
        <dgm:presLayoutVars>
          <dgm:animLvl val="lvl"/>
          <dgm:resizeHandles val="exact"/>
        </dgm:presLayoutVars>
      </dgm:prSet>
      <dgm:spPr/>
    </dgm:pt>
    <dgm:pt modelId="{B53918D3-58E3-4118-A399-525CD2C5FBFE}" type="pres">
      <dgm:prSet presAssocID="{5ED36938-6DBA-41BC-A796-4A68C0DFAC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DE8659B-F142-40DA-AF6C-D545BE4E2295}" type="pres">
      <dgm:prSet presAssocID="{6AF2EB26-46FC-42C3-87FF-44FDC8A25A41}" presName="spacer" presStyleCnt="0"/>
      <dgm:spPr/>
    </dgm:pt>
    <dgm:pt modelId="{6C479A19-92A1-4EC7-B09D-C1BFEF93CC9E}" type="pres">
      <dgm:prSet presAssocID="{3352D49D-FA1F-4317-A67B-7AC067B92E4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8A07BA9-9BC3-418D-838D-E638C48DCB36}" type="pres">
      <dgm:prSet presAssocID="{3715C87D-CD99-44A9-9F29-EA3E45EC34F7}" presName="spacer" presStyleCnt="0"/>
      <dgm:spPr/>
    </dgm:pt>
    <dgm:pt modelId="{9F26EFCA-1BAA-4068-81A7-3989D8E9DC34}" type="pres">
      <dgm:prSet presAssocID="{154F662A-55CD-4DD2-9CBA-33B3EAE091D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AF81F5D-D62A-41F4-8485-20386563BB82}" type="pres">
      <dgm:prSet presAssocID="{4D32E40A-15AD-4D09-8EBB-A41485AE7771}" presName="spacer" presStyleCnt="0"/>
      <dgm:spPr/>
    </dgm:pt>
    <dgm:pt modelId="{B92724A4-6C05-47CC-88EF-9BE105A15E54}" type="pres">
      <dgm:prSet presAssocID="{0494CDD6-B4D3-4BA8-8128-7AB507528C4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7A3F992-735C-4B9D-A9E1-2CEFA7FCB745}" type="pres">
      <dgm:prSet presAssocID="{CA7CF6A5-94B7-4F0E-80D5-A99D444E7146}" presName="spacer" presStyleCnt="0"/>
      <dgm:spPr/>
    </dgm:pt>
    <dgm:pt modelId="{EE56B06D-A65C-4699-92B2-B3020334BEF3}" type="pres">
      <dgm:prSet presAssocID="{C7C538C1-F8C5-463C-B37C-D78EBDBF1BB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0703844-2E36-4365-9480-31FDB02B7DCF}" type="presOf" srcId="{0494CDD6-B4D3-4BA8-8128-7AB507528C40}" destId="{B92724A4-6C05-47CC-88EF-9BE105A15E54}" srcOrd="0" destOrd="0" presId="urn:microsoft.com/office/officeart/2005/8/layout/vList2"/>
    <dgm:cxn modelId="{A0FE0349-CFB9-4295-B05C-A0EC1FCAEA30}" type="presOf" srcId="{5ED36938-6DBA-41BC-A796-4A68C0DFACC1}" destId="{B53918D3-58E3-4118-A399-525CD2C5FBFE}" srcOrd="0" destOrd="0" presId="urn:microsoft.com/office/officeart/2005/8/layout/vList2"/>
    <dgm:cxn modelId="{9216BF51-778C-41AA-812D-6B3893A19AE1}" srcId="{1DD73579-2E20-4040-9697-5DE13488886B}" destId="{3352D49D-FA1F-4317-A67B-7AC067B92E4F}" srcOrd="1" destOrd="0" parTransId="{61C41077-BF1F-422D-9298-A2EA61730F41}" sibTransId="{3715C87D-CD99-44A9-9F29-EA3E45EC34F7}"/>
    <dgm:cxn modelId="{C1713790-BD50-44C0-8986-2C22CE11E8DF}" type="presOf" srcId="{1DD73579-2E20-4040-9697-5DE13488886B}" destId="{34030980-19F7-4D4C-BBEA-8F537CA92B1E}" srcOrd="0" destOrd="0" presId="urn:microsoft.com/office/officeart/2005/8/layout/vList2"/>
    <dgm:cxn modelId="{378ED199-A677-4414-81AD-DFD67F56FD23}" type="presOf" srcId="{C7C538C1-F8C5-463C-B37C-D78EBDBF1BB0}" destId="{EE56B06D-A65C-4699-92B2-B3020334BEF3}" srcOrd="0" destOrd="0" presId="urn:microsoft.com/office/officeart/2005/8/layout/vList2"/>
    <dgm:cxn modelId="{5435FDD0-BCC6-444B-8C9F-8CA0F29086AF}" type="presOf" srcId="{3352D49D-FA1F-4317-A67B-7AC067B92E4F}" destId="{6C479A19-92A1-4EC7-B09D-C1BFEF93CC9E}" srcOrd="0" destOrd="0" presId="urn:microsoft.com/office/officeart/2005/8/layout/vList2"/>
    <dgm:cxn modelId="{BF708DDB-6F35-4382-842A-A8350D293CEC}" srcId="{1DD73579-2E20-4040-9697-5DE13488886B}" destId="{0494CDD6-B4D3-4BA8-8128-7AB507528C40}" srcOrd="3" destOrd="0" parTransId="{BAC43326-87FB-45BD-A32A-0D6FE811C085}" sibTransId="{CA7CF6A5-94B7-4F0E-80D5-A99D444E7146}"/>
    <dgm:cxn modelId="{E2EF05DC-C83D-4A0D-8591-F75845B49AA1}" type="presOf" srcId="{154F662A-55CD-4DD2-9CBA-33B3EAE091D5}" destId="{9F26EFCA-1BAA-4068-81A7-3989D8E9DC34}" srcOrd="0" destOrd="0" presId="urn:microsoft.com/office/officeart/2005/8/layout/vList2"/>
    <dgm:cxn modelId="{44FF2BEF-F291-4A54-9E57-52C75FC01434}" srcId="{1DD73579-2E20-4040-9697-5DE13488886B}" destId="{C7C538C1-F8C5-463C-B37C-D78EBDBF1BB0}" srcOrd="4" destOrd="0" parTransId="{A3F39BA1-8300-420F-A19E-AE185E543C20}" sibTransId="{1276F789-CD6C-4349-A757-3EBAC264D195}"/>
    <dgm:cxn modelId="{E2E9BFF3-3196-44C3-802F-5E6E949875FB}" srcId="{1DD73579-2E20-4040-9697-5DE13488886B}" destId="{5ED36938-6DBA-41BC-A796-4A68C0DFACC1}" srcOrd="0" destOrd="0" parTransId="{E7678875-CE3F-4265-8A19-45B9B9899F72}" sibTransId="{6AF2EB26-46FC-42C3-87FF-44FDC8A25A41}"/>
    <dgm:cxn modelId="{AD560CFA-ECF4-4E0D-B81C-0B1621458648}" srcId="{1DD73579-2E20-4040-9697-5DE13488886B}" destId="{154F662A-55CD-4DD2-9CBA-33B3EAE091D5}" srcOrd="2" destOrd="0" parTransId="{33C78236-E23D-4B42-A786-5E3346C2D358}" sibTransId="{4D32E40A-15AD-4D09-8EBB-A41485AE7771}"/>
    <dgm:cxn modelId="{A4861AF1-3421-4656-AE88-97C35E541F8C}" type="presParOf" srcId="{34030980-19F7-4D4C-BBEA-8F537CA92B1E}" destId="{B53918D3-58E3-4118-A399-525CD2C5FBFE}" srcOrd="0" destOrd="0" presId="urn:microsoft.com/office/officeart/2005/8/layout/vList2"/>
    <dgm:cxn modelId="{313D2DBA-0B41-49AD-A068-E0155BAF5DDE}" type="presParOf" srcId="{34030980-19F7-4D4C-BBEA-8F537CA92B1E}" destId="{DDE8659B-F142-40DA-AF6C-D545BE4E2295}" srcOrd="1" destOrd="0" presId="urn:microsoft.com/office/officeart/2005/8/layout/vList2"/>
    <dgm:cxn modelId="{025483E3-2C3D-4117-9EF3-C352E7F058D4}" type="presParOf" srcId="{34030980-19F7-4D4C-BBEA-8F537CA92B1E}" destId="{6C479A19-92A1-4EC7-B09D-C1BFEF93CC9E}" srcOrd="2" destOrd="0" presId="urn:microsoft.com/office/officeart/2005/8/layout/vList2"/>
    <dgm:cxn modelId="{43693823-0028-41E0-B236-4F6FA55DB430}" type="presParOf" srcId="{34030980-19F7-4D4C-BBEA-8F537CA92B1E}" destId="{D8A07BA9-9BC3-418D-838D-E638C48DCB36}" srcOrd="3" destOrd="0" presId="urn:microsoft.com/office/officeart/2005/8/layout/vList2"/>
    <dgm:cxn modelId="{59281114-9267-4BD0-9FE7-786592CA04FE}" type="presParOf" srcId="{34030980-19F7-4D4C-BBEA-8F537CA92B1E}" destId="{9F26EFCA-1BAA-4068-81A7-3989D8E9DC34}" srcOrd="4" destOrd="0" presId="urn:microsoft.com/office/officeart/2005/8/layout/vList2"/>
    <dgm:cxn modelId="{D70D35F3-BEB4-490A-A1FE-68496A8D3D39}" type="presParOf" srcId="{34030980-19F7-4D4C-BBEA-8F537CA92B1E}" destId="{6AF81F5D-D62A-41F4-8485-20386563BB82}" srcOrd="5" destOrd="0" presId="urn:microsoft.com/office/officeart/2005/8/layout/vList2"/>
    <dgm:cxn modelId="{84D7A684-4737-49C2-8F98-1DBB1AD88998}" type="presParOf" srcId="{34030980-19F7-4D4C-BBEA-8F537CA92B1E}" destId="{B92724A4-6C05-47CC-88EF-9BE105A15E54}" srcOrd="6" destOrd="0" presId="urn:microsoft.com/office/officeart/2005/8/layout/vList2"/>
    <dgm:cxn modelId="{22365DEE-1A94-431A-BC72-6146731551BF}" type="presParOf" srcId="{34030980-19F7-4D4C-BBEA-8F537CA92B1E}" destId="{17A3F992-735C-4B9D-A9E1-2CEFA7FCB745}" srcOrd="7" destOrd="0" presId="urn:microsoft.com/office/officeart/2005/8/layout/vList2"/>
    <dgm:cxn modelId="{45C4041A-0A6E-46C1-90C6-DBB0D0421C2C}" type="presParOf" srcId="{34030980-19F7-4D4C-BBEA-8F537CA92B1E}" destId="{EE56B06D-A65C-4699-92B2-B3020334BEF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968B74-5F3B-4ECC-BED2-7610E3E9E839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</dgm:pt>
    <dgm:pt modelId="{50066B1B-77A9-4EB2-8091-913903BB063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Community Workshop 2</a:t>
          </a:r>
        </a:p>
        <a:p>
          <a:pPr>
            <a:lnSpc>
              <a:spcPct val="100000"/>
            </a:lnSpc>
          </a:pPr>
          <a:r>
            <a:rPr lang="en-US" sz="1800" dirty="0"/>
            <a:t>Site Inventory and Fair Housing</a:t>
          </a:r>
        </a:p>
        <a:p>
          <a:pPr>
            <a:lnSpc>
              <a:spcPct val="100000"/>
            </a:lnSpc>
          </a:pPr>
          <a:r>
            <a:rPr lang="en-US" sz="1400" b="1" dirty="0"/>
            <a:t>March 2023</a:t>
          </a:r>
        </a:p>
      </dgm:t>
    </dgm:pt>
    <dgm:pt modelId="{3A7074A2-A2C8-4921-8A9D-5F570AE4C46A}" type="parTrans" cxnId="{187B2AF4-13CB-46E7-8C78-398D66BC3810}">
      <dgm:prSet/>
      <dgm:spPr/>
      <dgm:t>
        <a:bodyPr/>
        <a:lstStyle/>
        <a:p>
          <a:endParaRPr lang="en-US" sz="2400"/>
        </a:p>
      </dgm:t>
    </dgm:pt>
    <dgm:pt modelId="{D36D1062-6827-45E8-ADFA-4C8440BE5D7F}" type="sibTrans" cxnId="{187B2AF4-13CB-46E7-8C78-398D66BC3810}">
      <dgm:prSet/>
      <dgm:spPr/>
      <dgm:t>
        <a:bodyPr/>
        <a:lstStyle/>
        <a:p>
          <a:endParaRPr lang="en-US" sz="2400"/>
        </a:p>
      </dgm:t>
    </dgm:pt>
    <dgm:pt modelId="{65972853-94E1-48F0-A96E-A85577048255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500"/>
            </a:spcAft>
          </a:pPr>
          <a:r>
            <a:rPr lang="en-US" sz="1800" dirty="0"/>
            <a:t>Draft Housing Element for Public Review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500"/>
            </a:spcAft>
          </a:pPr>
          <a:r>
            <a:rPr lang="en-US" sz="1400" b="1" dirty="0"/>
            <a:t>April 2023</a:t>
          </a:r>
        </a:p>
      </dgm:t>
    </dgm:pt>
    <dgm:pt modelId="{8702D23C-0FD1-4B52-9499-D5EC631ECAD5}" type="parTrans" cxnId="{2BC7F25E-9EA0-4D51-BA9B-3A6FCC6D57A0}">
      <dgm:prSet/>
      <dgm:spPr/>
      <dgm:t>
        <a:bodyPr/>
        <a:lstStyle/>
        <a:p>
          <a:endParaRPr lang="en-US" sz="2400"/>
        </a:p>
      </dgm:t>
    </dgm:pt>
    <dgm:pt modelId="{E82FE8C5-B91B-44AA-B792-55068665D2A3}" type="sibTrans" cxnId="{2BC7F25E-9EA0-4D51-BA9B-3A6FCC6D57A0}">
      <dgm:prSet/>
      <dgm:spPr/>
      <dgm:t>
        <a:bodyPr/>
        <a:lstStyle/>
        <a:p>
          <a:endParaRPr lang="en-US" sz="2400"/>
        </a:p>
      </dgm:t>
    </dgm:pt>
    <dgm:pt modelId="{7752DF10-89D0-4B4D-B045-05F6A73362F9}">
      <dgm:prSet phldrT="[Text]" custT="1"/>
      <dgm:spPr/>
      <dgm:t>
        <a:bodyPr/>
        <a:lstStyle/>
        <a:p>
          <a:r>
            <a:rPr lang="en-US" sz="1800" dirty="0"/>
            <a:t>Public Hearings on Draft Housing Element</a:t>
          </a:r>
        </a:p>
        <a:p>
          <a:r>
            <a:rPr lang="en-US" sz="1400" b="1" dirty="0"/>
            <a:t>April-May 2023</a:t>
          </a:r>
        </a:p>
      </dgm:t>
    </dgm:pt>
    <dgm:pt modelId="{DF3551FD-3C3D-4ADC-B0F6-919D28915A2D}" type="parTrans" cxnId="{4DBADF0A-F135-421B-BE9D-6C847AB2F496}">
      <dgm:prSet/>
      <dgm:spPr/>
      <dgm:t>
        <a:bodyPr/>
        <a:lstStyle/>
        <a:p>
          <a:endParaRPr lang="en-US" sz="2400"/>
        </a:p>
      </dgm:t>
    </dgm:pt>
    <dgm:pt modelId="{45AB0D26-47EC-4AC1-8577-A9E3CF93D51B}" type="sibTrans" cxnId="{4DBADF0A-F135-421B-BE9D-6C847AB2F496}">
      <dgm:prSet/>
      <dgm:spPr/>
      <dgm:t>
        <a:bodyPr/>
        <a:lstStyle/>
        <a:p>
          <a:endParaRPr lang="en-US" sz="2400"/>
        </a:p>
      </dgm:t>
    </dgm:pt>
    <dgm:pt modelId="{F783B2C6-75B2-43D9-BDEB-FF7113F30A84}">
      <dgm:prSet phldrT="[Text]" custT="1"/>
      <dgm:spPr/>
      <dgm:t>
        <a:bodyPr/>
        <a:lstStyle/>
        <a:p>
          <a:r>
            <a:rPr lang="en-US" sz="1800" dirty="0"/>
            <a:t>Submit Housing Element to State HCD for review</a:t>
          </a:r>
        </a:p>
        <a:p>
          <a:r>
            <a:rPr lang="en-US" sz="1400" b="1" dirty="0"/>
            <a:t>June 2023</a:t>
          </a:r>
        </a:p>
      </dgm:t>
    </dgm:pt>
    <dgm:pt modelId="{16280865-8A4E-4E50-A972-8DC01034DC7B}" type="parTrans" cxnId="{071FE428-0A74-464D-A5E7-5179FE54FBAF}">
      <dgm:prSet/>
      <dgm:spPr/>
      <dgm:t>
        <a:bodyPr/>
        <a:lstStyle/>
        <a:p>
          <a:endParaRPr lang="en-US" sz="2400"/>
        </a:p>
      </dgm:t>
    </dgm:pt>
    <dgm:pt modelId="{7B08EA3C-34A1-46AE-8BC7-9EDF6F586EE5}" type="sibTrans" cxnId="{071FE428-0A74-464D-A5E7-5179FE54FBAF}">
      <dgm:prSet/>
      <dgm:spPr/>
      <dgm:t>
        <a:bodyPr/>
        <a:lstStyle/>
        <a:p>
          <a:endParaRPr lang="en-US" sz="2400"/>
        </a:p>
      </dgm:t>
    </dgm:pt>
    <dgm:pt modelId="{E7F1D800-3EDD-44FC-944D-26C27030E9AF}" type="pres">
      <dgm:prSet presAssocID="{E0968B74-5F3B-4ECC-BED2-7610E3E9E839}" presName="Name0" presStyleCnt="0">
        <dgm:presLayoutVars>
          <dgm:dir/>
          <dgm:resizeHandles val="exact"/>
        </dgm:presLayoutVars>
      </dgm:prSet>
      <dgm:spPr/>
    </dgm:pt>
    <dgm:pt modelId="{03AC3C95-5F42-48DE-BDB4-EAF85DAAB39D}" type="pres">
      <dgm:prSet presAssocID="{E0968B74-5F3B-4ECC-BED2-7610E3E9E839}" presName="arrow" presStyleLbl="bgShp" presStyleIdx="0" presStyleCnt="1" custLinFactNeighborY="0"/>
      <dgm:spPr/>
    </dgm:pt>
    <dgm:pt modelId="{35120B7D-8706-4654-8ED4-45385FC132FC}" type="pres">
      <dgm:prSet presAssocID="{E0968B74-5F3B-4ECC-BED2-7610E3E9E839}" presName="points" presStyleCnt="0"/>
      <dgm:spPr/>
    </dgm:pt>
    <dgm:pt modelId="{B1C1F84B-6C30-4A34-BDAD-81CD9239EDA5}" type="pres">
      <dgm:prSet presAssocID="{50066B1B-77A9-4EB2-8091-913903BB0633}" presName="compositeA" presStyleCnt="0"/>
      <dgm:spPr/>
    </dgm:pt>
    <dgm:pt modelId="{A085ED50-8514-4A96-9F71-3A66E0F23D64}" type="pres">
      <dgm:prSet presAssocID="{50066B1B-77A9-4EB2-8091-913903BB0633}" presName="textA" presStyleLbl="revTx" presStyleIdx="0" presStyleCnt="4" custScaleX="111202">
        <dgm:presLayoutVars>
          <dgm:bulletEnabled val="1"/>
        </dgm:presLayoutVars>
      </dgm:prSet>
      <dgm:spPr/>
    </dgm:pt>
    <dgm:pt modelId="{61829679-D729-4A31-9A0F-45623CC7F289}" type="pres">
      <dgm:prSet presAssocID="{50066B1B-77A9-4EB2-8091-913903BB0633}" presName="circleA" presStyleLbl="node1" presStyleIdx="0" presStyleCnt="4"/>
      <dgm:spPr/>
    </dgm:pt>
    <dgm:pt modelId="{177D684D-D38C-404B-B4EE-C0648180B08C}" type="pres">
      <dgm:prSet presAssocID="{50066B1B-77A9-4EB2-8091-913903BB0633}" presName="spaceA" presStyleCnt="0"/>
      <dgm:spPr/>
    </dgm:pt>
    <dgm:pt modelId="{F510D35C-87E9-4D69-B179-936DAA77CECC}" type="pres">
      <dgm:prSet presAssocID="{D36D1062-6827-45E8-ADFA-4C8440BE5D7F}" presName="space" presStyleCnt="0"/>
      <dgm:spPr/>
    </dgm:pt>
    <dgm:pt modelId="{744F3F40-67B7-489E-80B7-6DDF9C272E45}" type="pres">
      <dgm:prSet presAssocID="{65972853-94E1-48F0-A96E-A85577048255}" presName="compositeB" presStyleCnt="0"/>
      <dgm:spPr/>
    </dgm:pt>
    <dgm:pt modelId="{67A84CAA-C4A2-4007-9161-6F34D9FAC5C4}" type="pres">
      <dgm:prSet presAssocID="{65972853-94E1-48F0-A96E-A85577048255}" presName="textB" presStyleLbl="revTx" presStyleIdx="1" presStyleCnt="4">
        <dgm:presLayoutVars>
          <dgm:bulletEnabled val="1"/>
        </dgm:presLayoutVars>
      </dgm:prSet>
      <dgm:spPr/>
    </dgm:pt>
    <dgm:pt modelId="{01FC3F5F-2036-42C7-A03A-4E1CF24EAB9F}" type="pres">
      <dgm:prSet presAssocID="{65972853-94E1-48F0-A96E-A85577048255}" presName="circleB" presStyleLbl="node1" presStyleIdx="1" presStyleCnt="4"/>
      <dgm:spPr/>
    </dgm:pt>
    <dgm:pt modelId="{10AE455A-FF67-4E02-93D0-FE9C7752AD12}" type="pres">
      <dgm:prSet presAssocID="{65972853-94E1-48F0-A96E-A85577048255}" presName="spaceB" presStyleCnt="0"/>
      <dgm:spPr/>
    </dgm:pt>
    <dgm:pt modelId="{CAB8149E-357E-4792-A233-4CCC99F625D1}" type="pres">
      <dgm:prSet presAssocID="{E82FE8C5-B91B-44AA-B792-55068665D2A3}" presName="space" presStyleCnt="0"/>
      <dgm:spPr/>
    </dgm:pt>
    <dgm:pt modelId="{00A61C36-CE48-41EC-9577-65E74B0C644F}" type="pres">
      <dgm:prSet presAssocID="{7752DF10-89D0-4B4D-B045-05F6A73362F9}" presName="compositeA" presStyleCnt="0"/>
      <dgm:spPr/>
    </dgm:pt>
    <dgm:pt modelId="{B5B1AEA7-8E27-4D92-A572-F9C1B81372AD}" type="pres">
      <dgm:prSet presAssocID="{7752DF10-89D0-4B4D-B045-05F6A73362F9}" presName="textA" presStyleLbl="revTx" presStyleIdx="2" presStyleCnt="4">
        <dgm:presLayoutVars>
          <dgm:bulletEnabled val="1"/>
        </dgm:presLayoutVars>
      </dgm:prSet>
      <dgm:spPr/>
    </dgm:pt>
    <dgm:pt modelId="{A48749B2-70EE-4959-8FDE-119C8EED579D}" type="pres">
      <dgm:prSet presAssocID="{7752DF10-89D0-4B4D-B045-05F6A73362F9}" presName="circleA" presStyleLbl="node1" presStyleIdx="2" presStyleCnt="4"/>
      <dgm:spPr/>
    </dgm:pt>
    <dgm:pt modelId="{28924B9F-19B1-4C64-90CD-3C5E0FB0FEE9}" type="pres">
      <dgm:prSet presAssocID="{7752DF10-89D0-4B4D-B045-05F6A73362F9}" presName="spaceA" presStyleCnt="0"/>
      <dgm:spPr/>
    </dgm:pt>
    <dgm:pt modelId="{98383F3F-F2FC-478E-BBF8-E0A86DAB284E}" type="pres">
      <dgm:prSet presAssocID="{45AB0D26-47EC-4AC1-8577-A9E3CF93D51B}" presName="space" presStyleCnt="0"/>
      <dgm:spPr/>
    </dgm:pt>
    <dgm:pt modelId="{474CE6F0-6A8A-4BE8-9D77-D218B5D42A5A}" type="pres">
      <dgm:prSet presAssocID="{F783B2C6-75B2-43D9-BDEB-FF7113F30A84}" presName="compositeB" presStyleCnt="0"/>
      <dgm:spPr/>
    </dgm:pt>
    <dgm:pt modelId="{7213FFE2-1B30-4488-9415-916A1B4E889A}" type="pres">
      <dgm:prSet presAssocID="{F783B2C6-75B2-43D9-BDEB-FF7113F30A84}" presName="textB" presStyleLbl="revTx" presStyleIdx="3" presStyleCnt="4">
        <dgm:presLayoutVars>
          <dgm:bulletEnabled val="1"/>
        </dgm:presLayoutVars>
      </dgm:prSet>
      <dgm:spPr/>
    </dgm:pt>
    <dgm:pt modelId="{5EF736D3-5AE9-44DA-9CA5-033B10BBA424}" type="pres">
      <dgm:prSet presAssocID="{F783B2C6-75B2-43D9-BDEB-FF7113F30A84}" presName="circleB" presStyleLbl="node1" presStyleIdx="3" presStyleCnt="4"/>
      <dgm:spPr/>
    </dgm:pt>
    <dgm:pt modelId="{5FCC74C0-E79C-4A72-A393-5918BC06206A}" type="pres">
      <dgm:prSet presAssocID="{F783B2C6-75B2-43D9-BDEB-FF7113F30A84}" presName="spaceB" presStyleCnt="0"/>
      <dgm:spPr/>
    </dgm:pt>
  </dgm:ptLst>
  <dgm:cxnLst>
    <dgm:cxn modelId="{4DBADF0A-F135-421B-BE9D-6C847AB2F496}" srcId="{E0968B74-5F3B-4ECC-BED2-7610E3E9E839}" destId="{7752DF10-89D0-4B4D-B045-05F6A73362F9}" srcOrd="2" destOrd="0" parTransId="{DF3551FD-3C3D-4ADC-B0F6-919D28915A2D}" sibTransId="{45AB0D26-47EC-4AC1-8577-A9E3CF93D51B}"/>
    <dgm:cxn modelId="{0DE76024-F595-48A7-92F8-F232D943151B}" type="presOf" srcId="{E0968B74-5F3B-4ECC-BED2-7610E3E9E839}" destId="{E7F1D800-3EDD-44FC-944D-26C27030E9AF}" srcOrd="0" destOrd="0" presId="urn:microsoft.com/office/officeart/2005/8/layout/hProcess11"/>
    <dgm:cxn modelId="{071FE428-0A74-464D-A5E7-5179FE54FBAF}" srcId="{E0968B74-5F3B-4ECC-BED2-7610E3E9E839}" destId="{F783B2C6-75B2-43D9-BDEB-FF7113F30A84}" srcOrd="3" destOrd="0" parTransId="{16280865-8A4E-4E50-A972-8DC01034DC7B}" sibTransId="{7B08EA3C-34A1-46AE-8BC7-9EDF6F586EE5}"/>
    <dgm:cxn modelId="{2BC7F25E-9EA0-4D51-BA9B-3A6FCC6D57A0}" srcId="{E0968B74-5F3B-4ECC-BED2-7610E3E9E839}" destId="{65972853-94E1-48F0-A96E-A85577048255}" srcOrd="1" destOrd="0" parTransId="{8702D23C-0FD1-4B52-9499-D5EC631ECAD5}" sibTransId="{E82FE8C5-B91B-44AA-B792-55068665D2A3}"/>
    <dgm:cxn modelId="{92D0C641-DEA5-4553-83D6-2A0C7D90DF67}" type="presOf" srcId="{50066B1B-77A9-4EB2-8091-913903BB0633}" destId="{A085ED50-8514-4A96-9F71-3A66E0F23D64}" srcOrd="0" destOrd="0" presId="urn:microsoft.com/office/officeart/2005/8/layout/hProcess11"/>
    <dgm:cxn modelId="{92901146-B27D-41DB-81F2-26C19C610F7A}" type="presOf" srcId="{7752DF10-89D0-4B4D-B045-05F6A73362F9}" destId="{B5B1AEA7-8E27-4D92-A572-F9C1B81372AD}" srcOrd="0" destOrd="0" presId="urn:microsoft.com/office/officeart/2005/8/layout/hProcess11"/>
    <dgm:cxn modelId="{55043F4D-379F-4CF8-971E-3B89C6CA83EB}" type="presOf" srcId="{F783B2C6-75B2-43D9-BDEB-FF7113F30A84}" destId="{7213FFE2-1B30-4488-9415-916A1B4E889A}" srcOrd="0" destOrd="0" presId="urn:microsoft.com/office/officeart/2005/8/layout/hProcess11"/>
    <dgm:cxn modelId="{8BDEA2DD-7A48-4010-AAE0-CC169213F775}" type="presOf" srcId="{65972853-94E1-48F0-A96E-A85577048255}" destId="{67A84CAA-C4A2-4007-9161-6F34D9FAC5C4}" srcOrd="0" destOrd="0" presId="urn:microsoft.com/office/officeart/2005/8/layout/hProcess11"/>
    <dgm:cxn modelId="{187B2AF4-13CB-46E7-8C78-398D66BC3810}" srcId="{E0968B74-5F3B-4ECC-BED2-7610E3E9E839}" destId="{50066B1B-77A9-4EB2-8091-913903BB0633}" srcOrd="0" destOrd="0" parTransId="{3A7074A2-A2C8-4921-8A9D-5F570AE4C46A}" sibTransId="{D36D1062-6827-45E8-ADFA-4C8440BE5D7F}"/>
    <dgm:cxn modelId="{55B37780-D120-409D-A6B1-D7C235D09728}" type="presParOf" srcId="{E7F1D800-3EDD-44FC-944D-26C27030E9AF}" destId="{03AC3C95-5F42-48DE-BDB4-EAF85DAAB39D}" srcOrd="0" destOrd="0" presId="urn:microsoft.com/office/officeart/2005/8/layout/hProcess11"/>
    <dgm:cxn modelId="{A9A6B45A-E20C-42F5-8434-E3EE1170A84B}" type="presParOf" srcId="{E7F1D800-3EDD-44FC-944D-26C27030E9AF}" destId="{35120B7D-8706-4654-8ED4-45385FC132FC}" srcOrd="1" destOrd="0" presId="urn:microsoft.com/office/officeart/2005/8/layout/hProcess11"/>
    <dgm:cxn modelId="{B5F58C5C-91FB-47A0-BCBE-C23B62062249}" type="presParOf" srcId="{35120B7D-8706-4654-8ED4-45385FC132FC}" destId="{B1C1F84B-6C30-4A34-BDAD-81CD9239EDA5}" srcOrd="0" destOrd="0" presId="urn:microsoft.com/office/officeart/2005/8/layout/hProcess11"/>
    <dgm:cxn modelId="{73C30150-BB2F-4EF1-9572-42C8E2905FC8}" type="presParOf" srcId="{B1C1F84B-6C30-4A34-BDAD-81CD9239EDA5}" destId="{A085ED50-8514-4A96-9F71-3A66E0F23D64}" srcOrd="0" destOrd="0" presId="urn:microsoft.com/office/officeart/2005/8/layout/hProcess11"/>
    <dgm:cxn modelId="{A1E37549-C198-4AA9-90B7-00DF077DD0A9}" type="presParOf" srcId="{B1C1F84B-6C30-4A34-BDAD-81CD9239EDA5}" destId="{61829679-D729-4A31-9A0F-45623CC7F289}" srcOrd="1" destOrd="0" presId="urn:microsoft.com/office/officeart/2005/8/layout/hProcess11"/>
    <dgm:cxn modelId="{78F69EB2-E43F-44FE-9BAE-FC8A4E7157EB}" type="presParOf" srcId="{B1C1F84B-6C30-4A34-BDAD-81CD9239EDA5}" destId="{177D684D-D38C-404B-B4EE-C0648180B08C}" srcOrd="2" destOrd="0" presId="urn:microsoft.com/office/officeart/2005/8/layout/hProcess11"/>
    <dgm:cxn modelId="{DF5898E6-2D69-4685-AF1D-87E59C908EE3}" type="presParOf" srcId="{35120B7D-8706-4654-8ED4-45385FC132FC}" destId="{F510D35C-87E9-4D69-B179-936DAA77CECC}" srcOrd="1" destOrd="0" presId="urn:microsoft.com/office/officeart/2005/8/layout/hProcess11"/>
    <dgm:cxn modelId="{1F20E4B8-B615-499E-9CAB-8479A60D138E}" type="presParOf" srcId="{35120B7D-8706-4654-8ED4-45385FC132FC}" destId="{744F3F40-67B7-489E-80B7-6DDF9C272E45}" srcOrd="2" destOrd="0" presId="urn:microsoft.com/office/officeart/2005/8/layout/hProcess11"/>
    <dgm:cxn modelId="{13F40965-F862-4834-B0E9-45A4C50E5820}" type="presParOf" srcId="{744F3F40-67B7-489E-80B7-6DDF9C272E45}" destId="{67A84CAA-C4A2-4007-9161-6F34D9FAC5C4}" srcOrd="0" destOrd="0" presId="urn:microsoft.com/office/officeart/2005/8/layout/hProcess11"/>
    <dgm:cxn modelId="{2D2F4659-E325-4810-B5C3-6B0BE883C73C}" type="presParOf" srcId="{744F3F40-67B7-489E-80B7-6DDF9C272E45}" destId="{01FC3F5F-2036-42C7-A03A-4E1CF24EAB9F}" srcOrd="1" destOrd="0" presId="urn:microsoft.com/office/officeart/2005/8/layout/hProcess11"/>
    <dgm:cxn modelId="{1A37DAE7-CC9B-42A6-8346-39F10EF5AF90}" type="presParOf" srcId="{744F3F40-67B7-489E-80B7-6DDF9C272E45}" destId="{10AE455A-FF67-4E02-93D0-FE9C7752AD12}" srcOrd="2" destOrd="0" presId="urn:microsoft.com/office/officeart/2005/8/layout/hProcess11"/>
    <dgm:cxn modelId="{08152332-13F7-4062-9DF3-DECF422BD585}" type="presParOf" srcId="{35120B7D-8706-4654-8ED4-45385FC132FC}" destId="{CAB8149E-357E-4792-A233-4CCC99F625D1}" srcOrd="3" destOrd="0" presId="urn:microsoft.com/office/officeart/2005/8/layout/hProcess11"/>
    <dgm:cxn modelId="{2258EC2B-2CB4-4D38-8770-C2B7C4F712BB}" type="presParOf" srcId="{35120B7D-8706-4654-8ED4-45385FC132FC}" destId="{00A61C36-CE48-41EC-9577-65E74B0C644F}" srcOrd="4" destOrd="0" presId="urn:microsoft.com/office/officeart/2005/8/layout/hProcess11"/>
    <dgm:cxn modelId="{DF43FB59-1B81-4555-A777-26EB2AE3A5D8}" type="presParOf" srcId="{00A61C36-CE48-41EC-9577-65E74B0C644F}" destId="{B5B1AEA7-8E27-4D92-A572-F9C1B81372AD}" srcOrd="0" destOrd="0" presId="urn:microsoft.com/office/officeart/2005/8/layout/hProcess11"/>
    <dgm:cxn modelId="{73BFC5F4-C89F-4CF3-BE61-CB9750D14AEF}" type="presParOf" srcId="{00A61C36-CE48-41EC-9577-65E74B0C644F}" destId="{A48749B2-70EE-4959-8FDE-119C8EED579D}" srcOrd="1" destOrd="0" presId="urn:microsoft.com/office/officeart/2005/8/layout/hProcess11"/>
    <dgm:cxn modelId="{78565641-B6C5-424B-AC01-BCBED94C22B3}" type="presParOf" srcId="{00A61C36-CE48-41EC-9577-65E74B0C644F}" destId="{28924B9F-19B1-4C64-90CD-3C5E0FB0FEE9}" srcOrd="2" destOrd="0" presId="urn:microsoft.com/office/officeart/2005/8/layout/hProcess11"/>
    <dgm:cxn modelId="{E592575F-1F8E-49F2-B781-0461C990FDA2}" type="presParOf" srcId="{35120B7D-8706-4654-8ED4-45385FC132FC}" destId="{98383F3F-F2FC-478E-BBF8-E0A86DAB284E}" srcOrd="5" destOrd="0" presId="urn:microsoft.com/office/officeart/2005/8/layout/hProcess11"/>
    <dgm:cxn modelId="{2506C05D-AF51-4407-B26A-29087D7F9D7F}" type="presParOf" srcId="{35120B7D-8706-4654-8ED4-45385FC132FC}" destId="{474CE6F0-6A8A-4BE8-9D77-D218B5D42A5A}" srcOrd="6" destOrd="0" presId="urn:microsoft.com/office/officeart/2005/8/layout/hProcess11"/>
    <dgm:cxn modelId="{A2E39833-F900-4FEB-8839-8028F905C9A6}" type="presParOf" srcId="{474CE6F0-6A8A-4BE8-9D77-D218B5D42A5A}" destId="{7213FFE2-1B30-4488-9415-916A1B4E889A}" srcOrd="0" destOrd="0" presId="urn:microsoft.com/office/officeart/2005/8/layout/hProcess11"/>
    <dgm:cxn modelId="{80CDE4C5-B14F-428A-8DD6-3BC2276933B6}" type="presParOf" srcId="{474CE6F0-6A8A-4BE8-9D77-D218B5D42A5A}" destId="{5EF736D3-5AE9-44DA-9CA5-033B10BBA424}" srcOrd="1" destOrd="0" presId="urn:microsoft.com/office/officeart/2005/8/layout/hProcess11"/>
    <dgm:cxn modelId="{8D36F963-773B-4F7A-AB79-5353EFD7F2AA}" type="presParOf" srcId="{474CE6F0-6A8A-4BE8-9D77-D218B5D42A5A}" destId="{5FCC74C0-E79C-4A72-A393-5918BC06206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075BA-9D42-4087-BCDD-B7A8D48FD9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554F0E-41E1-4C14-A44E-120AAA0698C7}">
      <dgm:prSet phldrT="[Text]" custT="1"/>
      <dgm:spPr/>
      <dgm:t>
        <a:bodyPr/>
        <a:lstStyle/>
        <a:p>
          <a:r>
            <a:rPr lang="en-US" sz="2000" dirty="0"/>
            <a:t>Welcome and Introductions </a:t>
          </a:r>
        </a:p>
      </dgm:t>
    </dgm:pt>
    <dgm:pt modelId="{07831536-D739-4A9C-BB66-FBA54C095A5F}" type="parTrans" cxnId="{EA77A545-C872-4645-A027-B155971ADC52}">
      <dgm:prSet/>
      <dgm:spPr/>
      <dgm:t>
        <a:bodyPr/>
        <a:lstStyle/>
        <a:p>
          <a:endParaRPr lang="en-US"/>
        </a:p>
      </dgm:t>
    </dgm:pt>
    <dgm:pt modelId="{3F35B069-92A0-450C-956D-6F59D7B1782D}" type="sibTrans" cxnId="{EA77A545-C872-4645-A027-B155971ADC52}">
      <dgm:prSet/>
      <dgm:spPr/>
      <dgm:t>
        <a:bodyPr/>
        <a:lstStyle/>
        <a:p>
          <a:endParaRPr lang="en-US"/>
        </a:p>
      </dgm:t>
    </dgm:pt>
    <dgm:pt modelId="{5EAC2CC3-96E3-4A69-BBE1-920F2319D0CC}">
      <dgm:prSet custT="1"/>
      <dgm:spPr/>
      <dgm:t>
        <a:bodyPr/>
        <a:lstStyle/>
        <a:p>
          <a:r>
            <a:rPr lang="en-US" sz="2000" dirty="0"/>
            <a:t>AFFH Presentation</a:t>
          </a:r>
        </a:p>
      </dgm:t>
    </dgm:pt>
    <dgm:pt modelId="{9C4EA11D-D35B-464D-851E-0EA724CF3520}" type="parTrans" cxnId="{FEA78B96-DCAB-4FE7-AA42-AB32DCE7E25E}">
      <dgm:prSet/>
      <dgm:spPr/>
      <dgm:t>
        <a:bodyPr/>
        <a:lstStyle/>
        <a:p>
          <a:endParaRPr lang="en-US"/>
        </a:p>
      </dgm:t>
    </dgm:pt>
    <dgm:pt modelId="{B7B9C1A3-EC40-43FA-B664-1CA5A80C92CE}" type="sibTrans" cxnId="{FEA78B96-DCAB-4FE7-AA42-AB32DCE7E25E}">
      <dgm:prSet/>
      <dgm:spPr/>
      <dgm:t>
        <a:bodyPr/>
        <a:lstStyle/>
        <a:p>
          <a:endParaRPr lang="en-US"/>
        </a:p>
      </dgm:t>
    </dgm:pt>
    <dgm:pt modelId="{14C93E70-D5A1-482C-A3B0-D92D7489810D}">
      <dgm:prSet custT="1"/>
      <dgm:spPr/>
      <dgm:t>
        <a:bodyPr/>
        <a:lstStyle/>
        <a:p>
          <a:r>
            <a:rPr lang="en-US" sz="2000" dirty="0"/>
            <a:t>Discussion and Q&amp;A</a:t>
          </a:r>
        </a:p>
      </dgm:t>
    </dgm:pt>
    <dgm:pt modelId="{F5F5D605-27B6-4264-B7BC-E65E605F1E64}" type="parTrans" cxnId="{2FB22ADA-E740-45D2-9057-D9B3CE38B12C}">
      <dgm:prSet/>
      <dgm:spPr/>
      <dgm:t>
        <a:bodyPr/>
        <a:lstStyle/>
        <a:p>
          <a:endParaRPr lang="en-US"/>
        </a:p>
      </dgm:t>
    </dgm:pt>
    <dgm:pt modelId="{5D355F0D-A7BA-402F-B72F-EC2B0C55ED20}" type="sibTrans" cxnId="{2FB22ADA-E740-45D2-9057-D9B3CE38B12C}">
      <dgm:prSet/>
      <dgm:spPr/>
      <dgm:t>
        <a:bodyPr/>
        <a:lstStyle/>
        <a:p>
          <a:endParaRPr lang="en-US"/>
        </a:p>
      </dgm:t>
    </dgm:pt>
    <dgm:pt modelId="{41EF818D-DDB2-4110-9093-A4352FAE4BAF}">
      <dgm:prSet custT="1"/>
      <dgm:spPr/>
      <dgm:t>
        <a:bodyPr/>
        <a:lstStyle/>
        <a:p>
          <a:r>
            <a:rPr lang="en-US" sz="2000" dirty="0"/>
            <a:t>Get Involved and Next Steps  </a:t>
          </a:r>
        </a:p>
      </dgm:t>
    </dgm:pt>
    <dgm:pt modelId="{7DFB0FD3-7059-4AA4-B2D7-89A1867FFC0E}" type="parTrans" cxnId="{6FC26852-8B24-426B-A088-E37088BF54F3}">
      <dgm:prSet/>
      <dgm:spPr/>
      <dgm:t>
        <a:bodyPr/>
        <a:lstStyle/>
        <a:p>
          <a:endParaRPr lang="en-US"/>
        </a:p>
      </dgm:t>
    </dgm:pt>
    <dgm:pt modelId="{334F5DFF-EB12-4BD7-8B78-37C9CAC468C3}" type="sibTrans" cxnId="{6FC26852-8B24-426B-A088-E37088BF54F3}">
      <dgm:prSet/>
      <dgm:spPr/>
      <dgm:t>
        <a:bodyPr/>
        <a:lstStyle/>
        <a:p>
          <a:endParaRPr lang="en-US"/>
        </a:p>
      </dgm:t>
    </dgm:pt>
    <dgm:pt modelId="{ADFA5F75-3B83-4621-8011-DEF88BA9F756}">
      <dgm:prSet phldrT="[Text]"/>
      <dgm:spPr/>
      <dgm:t>
        <a:bodyPr/>
        <a:lstStyle/>
        <a:p>
          <a:r>
            <a:rPr lang="en-US" dirty="0"/>
            <a:t>6:30-6:40</a:t>
          </a:r>
        </a:p>
      </dgm:t>
    </dgm:pt>
    <dgm:pt modelId="{4F4580D8-3A99-44EF-8996-643578401ED0}" type="parTrans" cxnId="{12550547-626E-4C06-97A8-755DBA99154C}">
      <dgm:prSet/>
      <dgm:spPr/>
      <dgm:t>
        <a:bodyPr/>
        <a:lstStyle/>
        <a:p>
          <a:endParaRPr lang="en-US"/>
        </a:p>
      </dgm:t>
    </dgm:pt>
    <dgm:pt modelId="{01A9D8D7-DCA6-4701-AA47-84C4B9996FDE}" type="sibTrans" cxnId="{12550547-626E-4C06-97A8-755DBA99154C}">
      <dgm:prSet/>
      <dgm:spPr/>
      <dgm:t>
        <a:bodyPr/>
        <a:lstStyle/>
        <a:p>
          <a:endParaRPr lang="en-US"/>
        </a:p>
      </dgm:t>
    </dgm:pt>
    <dgm:pt modelId="{6325841B-E353-44A0-8C11-57D38449B834}">
      <dgm:prSet custT="1"/>
      <dgm:spPr/>
      <dgm:t>
        <a:bodyPr/>
        <a:lstStyle/>
        <a:p>
          <a:r>
            <a:rPr lang="en-US" sz="2000" dirty="0"/>
            <a:t>7:10-7:50</a:t>
          </a:r>
        </a:p>
      </dgm:t>
    </dgm:pt>
    <dgm:pt modelId="{A776E3C2-A5BA-415E-AC04-E9954570DA3F}" type="parTrans" cxnId="{BEA61E8B-015B-487F-B1A1-672194BF46D2}">
      <dgm:prSet/>
      <dgm:spPr/>
      <dgm:t>
        <a:bodyPr/>
        <a:lstStyle/>
        <a:p>
          <a:endParaRPr lang="en-US"/>
        </a:p>
      </dgm:t>
    </dgm:pt>
    <dgm:pt modelId="{F879EAD0-E30A-4AE2-B1ED-C96062ACD894}" type="sibTrans" cxnId="{BEA61E8B-015B-487F-B1A1-672194BF46D2}">
      <dgm:prSet/>
      <dgm:spPr/>
      <dgm:t>
        <a:bodyPr/>
        <a:lstStyle/>
        <a:p>
          <a:endParaRPr lang="en-US"/>
        </a:p>
      </dgm:t>
    </dgm:pt>
    <dgm:pt modelId="{615315E2-B111-447A-A354-8BAF398C1AFB}">
      <dgm:prSet custT="1"/>
      <dgm:spPr/>
      <dgm:t>
        <a:bodyPr/>
        <a:lstStyle/>
        <a:p>
          <a:r>
            <a:rPr lang="en-US" sz="2000" dirty="0"/>
            <a:t>7:50-8:00</a:t>
          </a:r>
        </a:p>
      </dgm:t>
    </dgm:pt>
    <dgm:pt modelId="{CC13ACE8-8FFA-4730-B181-F620EECED9CC}" type="parTrans" cxnId="{E5E423D4-5FAA-401A-B976-39905521AAB3}">
      <dgm:prSet/>
      <dgm:spPr/>
      <dgm:t>
        <a:bodyPr/>
        <a:lstStyle/>
        <a:p>
          <a:endParaRPr lang="en-US"/>
        </a:p>
      </dgm:t>
    </dgm:pt>
    <dgm:pt modelId="{73B6C711-5686-4674-AD79-8350CCC8F016}" type="sibTrans" cxnId="{E5E423D4-5FAA-401A-B976-39905521AAB3}">
      <dgm:prSet/>
      <dgm:spPr/>
      <dgm:t>
        <a:bodyPr/>
        <a:lstStyle/>
        <a:p>
          <a:endParaRPr lang="en-US"/>
        </a:p>
      </dgm:t>
    </dgm:pt>
    <dgm:pt modelId="{0A454FDD-C6D7-4335-9D2D-AB9227601CEC}">
      <dgm:prSet phldrT="[Text]" custT="1"/>
      <dgm:spPr/>
      <dgm:t>
        <a:bodyPr/>
        <a:lstStyle/>
        <a:p>
          <a:r>
            <a:rPr lang="en-US" sz="2000" dirty="0"/>
            <a:t>6:40-7:10</a:t>
          </a:r>
        </a:p>
      </dgm:t>
    </dgm:pt>
    <dgm:pt modelId="{92AEF7B3-F678-4514-B3E7-A3220D81A57F}" type="parTrans" cxnId="{3B284C7B-A957-4F66-9F69-72BF07FE475D}">
      <dgm:prSet/>
      <dgm:spPr/>
      <dgm:t>
        <a:bodyPr/>
        <a:lstStyle/>
        <a:p>
          <a:endParaRPr lang="en-US"/>
        </a:p>
      </dgm:t>
    </dgm:pt>
    <dgm:pt modelId="{4A96CBF0-4C68-4E65-BE76-18F312B6881A}" type="sibTrans" cxnId="{3B284C7B-A957-4F66-9F69-72BF07FE475D}">
      <dgm:prSet/>
      <dgm:spPr/>
      <dgm:t>
        <a:bodyPr/>
        <a:lstStyle/>
        <a:p>
          <a:endParaRPr lang="en-US"/>
        </a:p>
      </dgm:t>
    </dgm:pt>
    <dgm:pt modelId="{A678636A-BC26-4649-8C36-3BA499262388}" type="pres">
      <dgm:prSet presAssocID="{16B075BA-9D42-4087-BCDD-B7A8D48FD90F}" presName="linear" presStyleCnt="0">
        <dgm:presLayoutVars>
          <dgm:animLvl val="lvl"/>
          <dgm:resizeHandles val="exact"/>
        </dgm:presLayoutVars>
      </dgm:prSet>
      <dgm:spPr/>
    </dgm:pt>
    <dgm:pt modelId="{D5135665-1343-4C58-B898-DCFCE8E9C6B6}" type="pres">
      <dgm:prSet presAssocID="{ADFA5F75-3B83-4621-8011-DEF88BA9F7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938C19-F228-4ED7-BEB7-C84A5AE14FCA}" type="pres">
      <dgm:prSet presAssocID="{ADFA5F75-3B83-4621-8011-DEF88BA9F756}" presName="childText" presStyleLbl="revTx" presStyleIdx="0" presStyleCnt="4">
        <dgm:presLayoutVars>
          <dgm:bulletEnabled val="1"/>
        </dgm:presLayoutVars>
      </dgm:prSet>
      <dgm:spPr/>
    </dgm:pt>
    <dgm:pt modelId="{A843C547-11A3-4576-9A07-70AF33EE1885}" type="pres">
      <dgm:prSet presAssocID="{0A454FDD-C6D7-4335-9D2D-AB9227601CE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724E06-1F5B-4E64-BF49-65BF27A0B799}" type="pres">
      <dgm:prSet presAssocID="{0A454FDD-C6D7-4335-9D2D-AB9227601CEC}" presName="childText" presStyleLbl="revTx" presStyleIdx="1" presStyleCnt="4">
        <dgm:presLayoutVars>
          <dgm:bulletEnabled val="1"/>
        </dgm:presLayoutVars>
      </dgm:prSet>
      <dgm:spPr/>
    </dgm:pt>
    <dgm:pt modelId="{F18A3518-6384-4472-BB10-14595B4D0716}" type="pres">
      <dgm:prSet presAssocID="{6325841B-E353-44A0-8C11-57D38449B83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54F62C-5E3F-4E7E-B095-C19E1BA5747A}" type="pres">
      <dgm:prSet presAssocID="{6325841B-E353-44A0-8C11-57D38449B834}" presName="childText" presStyleLbl="revTx" presStyleIdx="2" presStyleCnt="4">
        <dgm:presLayoutVars>
          <dgm:bulletEnabled val="1"/>
        </dgm:presLayoutVars>
      </dgm:prSet>
      <dgm:spPr/>
    </dgm:pt>
    <dgm:pt modelId="{4F4E36AF-AA7A-48CE-B14E-35CAED60B540}" type="pres">
      <dgm:prSet presAssocID="{615315E2-B111-447A-A354-8BAF398C1AF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D01015B-51A2-4903-9881-6BC457D120C4}" type="pres">
      <dgm:prSet presAssocID="{615315E2-B111-447A-A354-8BAF398C1AF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EA77A545-C872-4645-A027-B155971ADC52}" srcId="{ADFA5F75-3B83-4621-8011-DEF88BA9F756}" destId="{48554F0E-41E1-4C14-A44E-120AAA0698C7}" srcOrd="0" destOrd="0" parTransId="{07831536-D739-4A9C-BB66-FBA54C095A5F}" sibTransId="{3F35B069-92A0-450C-956D-6F59D7B1782D}"/>
    <dgm:cxn modelId="{12550547-626E-4C06-97A8-755DBA99154C}" srcId="{16B075BA-9D42-4087-BCDD-B7A8D48FD90F}" destId="{ADFA5F75-3B83-4621-8011-DEF88BA9F756}" srcOrd="0" destOrd="0" parTransId="{4F4580D8-3A99-44EF-8996-643578401ED0}" sibTransId="{01A9D8D7-DCA6-4701-AA47-84C4B9996FDE}"/>
    <dgm:cxn modelId="{6FC26852-8B24-426B-A088-E37088BF54F3}" srcId="{615315E2-B111-447A-A354-8BAF398C1AFB}" destId="{41EF818D-DDB2-4110-9093-A4352FAE4BAF}" srcOrd="0" destOrd="0" parTransId="{7DFB0FD3-7059-4AA4-B2D7-89A1867FFC0E}" sibTransId="{334F5DFF-EB12-4BD7-8B78-37C9CAC468C3}"/>
    <dgm:cxn modelId="{9CA18675-A14B-47C2-8417-80BB0183C225}" type="presOf" srcId="{14C93E70-D5A1-482C-A3B0-D92D7489810D}" destId="{F454F62C-5E3F-4E7E-B095-C19E1BA5747A}" srcOrd="0" destOrd="0" presId="urn:microsoft.com/office/officeart/2005/8/layout/vList2"/>
    <dgm:cxn modelId="{3B284C7B-A957-4F66-9F69-72BF07FE475D}" srcId="{16B075BA-9D42-4087-BCDD-B7A8D48FD90F}" destId="{0A454FDD-C6D7-4335-9D2D-AB9227601CEC}" srcOrd="1" destOrd="0" parTransId="{92AEF7B3-F678-4514-B3E7-A3220D81A57F}" sibTransId="{4A96CBF0-4C68-4E65-BE76-18F312B6881A}"/>
    <dgm:cxn modelId="{D63DCC7D-9254-4B26-AE11-E7C29FF05F32}" type="presOf" srcId="{615315E2-B111-447A-A354-8BAF398C1AFB}" destId="{4F4E36AF-AA7A-48CE-B14E-35CAED60B540}" srcOrd="0" destOrd="0" presId="urn:microsoft.com/office/officeart/2005/8/layout/vList2"/>
    <dgm:cxn modelId="{BEA61E8B-015B-487F-B1A1-672194BF46D2}" srcId="{16B075BA-9D42-4087-BCDD-B7A8D48FD90F}" destId="{6325841B-E353-44A0-8C11-57D38449B834}" srcOrd="2" destOrd="0" parTransId="{A776E3C2-A5BA-415E-AC04-E9954570DA3F}" sibTransId="{F879EAD0-E30A-4AE2-B1ED-C96062ACD894}"/>
    <dgm:cxn modelId="{FEA78B96-DCAB-4FE7-AA42-AB32DCE7E25E}" srcId="{0A454FDD-C6D7-4335-9D2D-AB9227601CEC}" destId="{5EAC2CC3-96E3-4A69-BBE1-920F2319D0CC}" srcOrd="0" destOrd="0" parTransId="{9C4EA11D-D35B-464D-851E-0EA724CF3520}" sibTransId="{B7B9C1A3-EC40-43FA-B664-1CA5A80C92CE}"/>
    <dgm:cxn modelId="{C6059E9A-67A3-4720-804F-2108BDB4503C}" type="presOf" srcId="{16B075BA-9D42-4087-BCDD-B7A8D48FD90F}" destId="{A678636A-BC26-4649-8C36-3BA499262388}" srcOrd="0" destOrd="0" presId="urn:microsoft.com/office/officeart/2005/8/layout/vList2"/>
    <dgm:cxn modelId="{1E54C39B-15BB-46F0-8572-6A8913881551}" type="presOf" srcId="{0A454FDD-C6D7-4335-9D2D-AB9227601CEC}" destId="{A843C547-11A3-4576-9A07-70AF33EE1885}" srcOrd="0" destOrd="0" presId="urn:microsoft.com/office/officeart/2005/8/layout/vList2"/>
    <dgm:cxn modelId="{6FBBBBAC-851A-4202-83DD-968922BFD7F9}" type="presOf" srcId="{5EAC2CC3-96E3-4A69-BBE1-920F2319D0CC}" destId="{19724E06-1F5B-4E64-BF49-65BF27A0B799}" srcOrd="0" destOrd="0" presId="urn:microsoft.com/office/officeart/2005/8/layout/vList2"/>
    <dgm:cxn modelId="{DFCAA6BC-4907-420F-9CB7-1878FA637161}" type="presOf" srcId="{48554F0E-41E1-4C14-A44E-120AAA0698C7}" destId="{FB938C19-F228-4ED7-BEB7-C84A5AE14FCA}" srcOrd="0" destOrd="0" presId="urn:microsoft.com/office/officeart/2005/8/layout/vList2"/>
    <dgm:cxn modelId="{5BA786BF-8664-4C4D-B3B9-8488B3E62DDA}" type="presOf" srcId="{41EF818D-DDB2-4110-9093-A4352FAE4BAF}" destId="{DD01015B-51A2-4903-9881-6BC457D120C4}" srcOrd="0" destOrd="0" presId="urn:microsoft.com/office/officeart/2005/8/layout/vList2"/>
    <dgm:cxn modelId="{E5E423D4-5FAA-401A-B976-39905521AAB3}" srcId="{16B075BA-9D42-4087-BCDD-B7A8D48FD90F}" destId="{615315E2-B111-447A-A354-8BAF398C1AFB}" srcOrd="3" destOrd="0" parTransId="{CC13ACE8-8FFA-4730-B181-F620EECED9CC}" sibTransId="{73B6C711-5686-4674-AD79-8350CCC8F016}"/>
    <dgm:cxn modelId="{56F2C0D8-C512-4815-8A70-2C5F0442B0C4}" type="presOf" srcId="{6325841B-E353-44A0-8C11-57D38449B834}" destId="{F18A3518-6384-4472-BB10-14595B4D0716}" srcOrd="0" destOrd="0" presId="urn:microsoft.com/office/officeart/2005/8/layout/vList2"/>
    <dgm:cxn modelId="{2FB22ADA-E740-45D2-9057-D9B3CE38B12C}" srcId="{6325841B-E353-44A0-8C11-57D38449B834}" destId="{14C93E70-D5A1-482C-A3B0-D92D7489810D}" srcOrd="0" destOrd="0" parTransId="{F5F5D605-27B6-4264-B7BC-E65E605F1E64}" sibTransId="{5D355F0D-A7BA-402F-B72F-EC2B0C55ED20}"/>
    <dgm:cxn modelId="{D57642DF-FAD9-4494-9CBA-81ECDE12366A}" type="presOf" srcId="{ADFA5F75-3B83-4621-8011-DEF88BA9F756}" destId="{D5135665-1343-4C58-B898-DCFCE8E9C6B6}" srcOrd="0" destOrd="0" presId="urn:microsoft.com/office/officeart/2005/8/layout/vList2"/>
    <dgm:cxn modelId="{ACE12FA9-D87B-43E2-A5C8-B9BBF0D0EE07}" type="presParOf" srcId="{A678636A-BC26-4649-8C36-3BA499262388}" destId="{D5135665-1343-4C58-B898-DCFCE8E9C6B6}" srcOrd="0" destOrd="0" presId="urn:microsoft.com/office/officeart/2005/8/layout/vList2"/>
    <dgm:cxn modelId="{05843334-763F-4CDD-A004-66C8A49A6EA4}" type="presParOf" srcId="{A678636A-BC26-4649-8C36-3BA499262388}" destId="{FB938C19-F228-4ED7-BEB7-C84A5AE14FCA}" srcOrd="1" destOrd="0" presId="urn:microsoft.com/office/officeart/2005/8/layout/vList2"/>
    <dgm:cxn modelId="{C55A97E2-C15F-425C-9DEE-D7C49B630290}" type="presParOf" srcId="{A678636A-BC26-4649-8C36-3BA499262388}" destId="{A843C547-11A3-4576-9A07-70AF33EE1885}" srcOrd="2" destOrd="0" presId="urn:microsoft.com/office/officeart/2005/8/layout/vList2"/>
    <dgm:cxn modelId="{28EE07AA-17C6-4321-BDC6-0FC1DFDBBC62}" type="presParOf" srcId="{A678636A-BC26-4649-8C36-3BA499262388}" destId="{19724E06-1F5B-4E64-BF49-65BF27A0B799}" srcOrd="3" destOrd="0" presId="urn:microsoft.com/office/officeart/2005/8/layout/vList2"/>
    <dgm:cxn modelId="{97B4A205-C4A7-41C9-A777-FC39F17D6766}" type="presParOf" srcId="{A678636A-BC26-4649-8C36-3BA499262388}" destId="{F18A3518-6384-4472-BB10-14595B4D0716}" srcOrd="4" destOrd="0" presId="urn:microsoft.com/office/officeart/2005/8/layout/vList2"/>
    <dgm:cxn modelId="{F519FF31-EC4D-46B3-AC58-540C6F867048}" type="presParOf" srcId="{A678636A-BC26-4649-8C36-3BA499262388}" destId="{F454F62C-5E3F-4E7E-B095-C19E1BA5747A}" srcOrd="5" destOrd="0" presId="urn:microsoft.com/office/officeart/2005/8/layout/vList2"/>
    <dgm:cxn modelId="{EB3A1483-1DCF-4ACF-A168-11853F649AE2}" type="presParOf" srcId="{A678636A-BC26-4649-8C36-3BA499262388}" destId="{4F4E36AF-AA7A-48CE-B14E-35CAED60B540}" srcOrd="6" destOrd="0" presId="urn:microsoft.com/office/officeart/2005/8/layout/vList2"/>
    <dgm:cxn modelId="{09A03A84-A5C3-4761-B7B8-2FB8CABA851B}" type="presParOf" srcId="{A678636A-BC26-4649-8C36-3BA499262388}" destId="{DD01015B-51A2-4903-9881-6BC457D120C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5376FC-625D-4761-9E10-1BDB8D689C0C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8176CDD-5589-460B-A598-DB74B8E4CEB3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Fair Housing Issues</a:t>
          </a:r>
        </a:p>
      </dgm:t>
    </dgm:pt>
    <dgm:pt modelId="{8B122AAC-FCF9-4986-B779-DB6598CA5A93}" type="parTrans" cxnId="{A86CC44E-6C25-488D-B0F1-1858759216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FB0E34-77C2-4B20-BDA8-E8CC3760ABC7}" type="sibTrans" cxnId="{A86CC44E-6C25-488D-B0F1-18587592165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78A0FF-DBDD-4EF6-8ADC-5533035E899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Analyze fair housing issues with data, community input, and stakeholder interviews</a:t>
          </a:r>
        </a:p>
      </dgm:t>
    </dgm:pt>
    <dgm:pt modelId="{3161FBEB-5B84-4003-8DDE-3953CA41AAD6}" type="parTrans" cxnId="{BBC8ACA4-5056-47F6-9AE0-17FC54A4A1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6C19BE-2EEE-455A-B7B5-4E50D40C8401}" type="sibTrans" cxnId="{BBC8ACA4-5056-47F6-9AE0-17FC54A4A1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24F75C-56D2-4678-BCDD-0F7E29247F1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Contributing Factors</a:t>
          </a:r>
        </a:p>
      </dgm:t>
    </dgm:pt>
    <dgm:pt modelId="{497718F6-A3FF-4AE5-92B3-B76C788457F7}" type="parTrans" cxnId="{79D7621D-0A66-47C7-9045-924ABBEBC7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7C019B5-E001-4B14-BAB7-F3C1B2391E49}" type="sibTrans" cxnId="{79D7621D-0A66-47C7-9045-924ABBEBC7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314171-542B-4DAC-82FA-C42BF2C737A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Identify main, contributing factors that are leading to fair housing issues in the city.</a:t>
          </a:r>
        </a:p>
      </dgm:t>
    </dgm:pt>
    <dgm:pt modelId="{152610B1-C4BE-41F6-8EA9-972A1C8F37DB}" type="parTrans" cxnId="{35A1582B-5735-4C17-ACB0-F8E279A2B7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548D15-9F90-4EFC-8B0D-73CEB11B01B8}" type="sibTrans" cxnId="{35A1582B-5735-4C17-ACB0-F8E279A2B7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688277-5985-4955-8CCF-5F2C8B69139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Meaningful Actions</a:t>
          </a:r>
        </a:p>
      </dgm:t>
    </dgm:pt>
    <dgm:pt modelId="{A20AA4BD-C245-4E65-9B2A-C05C108C3033}" type="parTrans" cxnId="{6E0FA202-F7CC-4A3A-9F60-248D1B3E98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33BD66-7EC0-4DDE-AEC8-2AE856E655EF}" type="sibTrans" cxnId="{6E0FA202-F7CC-4A3A-9F60-248D1B3E98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6FA8B0-B1C8-414A-B8EC-B342F776D53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Include meaningful actions to address and overcome the identified fair housing issues/factors</a:t>
          </a:r>
        </a:p>
      </dgm:t>
    </dgm:pt>
    <dgm:pt modelId="{0DFC1BE2-B369-4E22-88F3-8C5830DEEAF8}" type="parTrans" cxnId="{5AE5E3B6-F5F5-4179-B77D-1AE680B1F1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4BFDB9-38F2-423D-9A35-11E987D56516}" type="sibTrans" cxnId="{5AE5E3B6-F5F5-4179-B77D-1AE680B1F1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5567FB-02AF-4624-8003-689AA7BBA2A3}" type="pres">
      <dgm:prSet presAssocID="{D35376FC-625D-4761-9E10-1BDB8D689C0C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44044F3-A04D-4156-93A8-2A75DE2852A4}" type="pres">
      <dgm:prSet presAssocID="{B8176CDD-5589-460B-A598-DB74B8E4CEB3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553D4FAF-F34C-492B-B7BE-DD93042C1CFF}" type="pres">
      <dgm:prSet presAssocID="{B8176CDD-5589-460B-A598-DB74B8E4CEB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117B39DB-35E2-4D9A-B5BB-A31671F8FD97}" type="pres">
      <dgm:prSet presAssocID="{A024F75C-56D2-4678-BCDD-0F7E29247F1A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67702A67-DF16-464D-9DD6-AC351DD6A458}" type="pres">
      <dgm:prSet presAssocID="{A024F75C-56D2-4678-BCDD-0F7E29247F1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696A9C96-10B7-423D-9076-455B60715E8B}" type="pres">
      <dgm:prSet presAssocID="{76688277-5985-4955-8CCF-5F2C8B69139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69DC8A73-A7DB-4E6E-B819-F922F44C717F}" type="pres">
      <dgm:prSet presAssocID="{76688277-5985-4955-8CCF-5F2C8B69139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E0FA202-F7CC-4A3A-9F60-248D1B3E982F}" srcId="{D35376FC-625D-4761-9E10-1BDB8D689C0C}" destId="{76688277-5985-4955-8CCF-5F2C8B69139E}" srcOrd="2" destOrd="0" parTransId="{A20AA4BD-C245-4E65-9B2A-C05C108C3033}" sibTransId="{7D33BD66-7EC0-4DDE-AEC8-2AE856E655EF}"/>
    <dgm:cxn modelId="{FCA71F0B-ADA9-457F-BE79-DF4426D53E96}" type="presOf" srcId="{B8176CDD-5589-460B-A598-DB74B8E4CEB3}" destId="{C44044F3-A04D-4156-93A8-2A75DE2852A4}" srcOrd="0" destOrd="0" presId="urn:microsoft.com/office/officeart/2009/3/layout/IncreasingArrowsProcess"/>
    <dgm:cxn modelId="{C674A30C-44CC-4C29-B163-6CE6558482F3}" type="presOf" srcId="{96314171-542B-4DAC-82FA-C42BF2C737AE}" destId="{67702A67-DF16-464D-9DD6-AC351DD6A458}" srcOrd="0" destOrd="0" presId="urn:microsoft.com/office/officeart/2009/3/layout/IncreasingArrowsProcess"/>
    <dgm:cxn modelId="{79D7621D-0A66-47C7-9045-924ABBEBC700}" srcId="{D35376FC-625D-4761-9E10-1BDB8D689C0C}" destId="{A024F75C-56D2-4678-BCDD-0F7E29247F1A}" srcOrd="1" destOrd="0" parTransId="{497718F6-A3FF-4AE5-92B3-B76C788457F7}" sibTransId="{A7C019B5-E001-4B14-BAB7-F3C1B2391E49}"/>
    <dgm:cxn modelId="{35A1582B-5735-4C17-ACB0-F8E279A2B78F}" srcId="{A024F75C-56D2-4678-BCDD-0F7E29247F1A}" destId="{96314171-542B-4DAC-82FA-C42BF2C737AE}" srcOrd="0" destOrd="0" parTransId="{152610B1-C4BE-41F6-8EA9-972A1C8F37DB}" sibTransId="{0E548D15-9F90-4EFC-8B0D-73CEB11B01B8}"/>
    <dgm:cxn modelId="{A2E20B3B-C74F-469B-8F5B-AE4ADBE2E076}" type="presOf" srcId="{3178A0FF-DBDD-4EF6-8ADC-5533035E899F}" destId="{553D4FAF-F34C-492B-B7BE-DD93042C1CFF}" srcOrd="0" destOrd="0" presId="urn:microsoft.com/office/officeart/2009/3/layout/IncreasingArrowsProcess"/>
    <dgm:cxn modelId="{66859F3C-B560-4BA7-99FB-60E53A9F1202}" type="presOf" srcId="{76688277-5985-4955-8CCF-5F2C8B69139E}" destId="{696A9C96-10B7-423D-9076-455B60715E8B}" srcOrd="0" destOrd="0" presId="urn:microsoft.com/office/officeart/2009/3/layout/IncreasingArrowsProcess"/>
    <dgm:cxn modelId="{AE2B1762-AA04-4567-ABA7-8794D268D073}" type="presOf" srcId="{D35376FC-625D-4761-9E10-1BDB8D689C0C}" destId="{B55567FB-02AF-4624-8003-689AA7BBA2A3}" srcOrd="0" destOrd="0" presId="urn:microsoft.com/office/officeart/2009/3/layout/IncreasingArrowsProcess"/>
    <dgm:cxn modelId="{A86CC44E-6C25-488D-B0F1-18587592165E}" srcId="{D35376FC-625D-4761-9E10-1BDB8D689C0C}" destId="{B8176CDD-5589-460B-A598-DB74B8E4CEB3}" srcOrd="0" destOrd="0" parTransId="{8B122AAC-FCF9-4986-B779-DB6598CA5A93}" sibTransId="{47FB0E34-77C2-4B20-BDA8-E8CC3760ABC7}"/>
    <dgm:cxn modelId="{BBC8ACA4-5056-47F6-9AE0-17FC54A4A181}" srcId="{B8176CDD-5589-460B-A598-DB74B8E4CEB3}" destId="{3178A0FF-DBDD-4EF6-8ADC-5533035E899F}" srcOrd="0" destOrd="0" parTransId="{3161FBEB-5B84-4003-8DDE-3953CA41AAD6}" sibTransId="{1B6C19BE-2EEE-455A-B7B5-4E50D40C8401}"/>
    <dgm:cxn modelId="{7E9110AF-720A-4FC3-97E4-1678A34D610B}" type="presOf" srcId="{A024F75C-56D2-4678-BCDD-0F7E29247F1A}" destId="{117B39DB-35E2-4D9A-B5BB-A31671F8FD97}" srcOrd="0" destOrd="0" presId="urn:microsoft.com/office/officeart/2009/3/layout/IncreasingArrowsProcess"/>
    <dgm:cxn modelId="{5AE5E3B6-F5F5-4179-B77D-1AE680B1F1BE}" srcId="{76688277-5985-4955-8CCF-5F2C8B69139E}" destId="{EA6FA8B0-B1C8-414A-B8EC-B342F776D539}" srcOrd="0" destOrd="0" parTransId="{0DFC1BE2-B369-4E22-88F3-8C5830DEEAF8}" sibTransId="{594BFDB9-38F2-423D-9A35-11E987D56516}"/>
    <dgm:cxn modelId="{D678ECE1-E937-4D24-825D-A602EE41EE00}" type="presOf" srcId="{EA6FA8B0-B1C8-414A-B8EC-B342F776D539}" destId="{69DC8A73-A7DB-4E6E-B819-F922F44C717F}" srcOrd="0" destOrd="0" presId="urn:microsoft.com/office/officeart/2009/3/layout/IncreasingArrowsProcess"/>
    <dgm:cxn modelId="{42E46E30-148E-4B8A-A79C-46F682D23C63}" type="presParOf" srcId="{B55567FB-02AF-4624-8003-689AA7BBA2A3}" destId="{C44044F3-A04D-4156-93A8-2A75DE2852A4}" srcOrd="0" destOrd="0" presId="urn:microsoft.com/office/officeart/2009/3/layout/IncreasingArrowsProcess"/>
    <dgm:cxn modelId="{258BDFFD-00BA-49C5-B55F-2659CB1CBC79}" type="presParOf" srcId="{B55567FB-02AF-4624-8003-689AA7BBA2A3}" destId="{553D4FAF-F34C-492B-B7BE-DD93042C1CFF}" srcOrd="1" destOrd="0" presId="urn:microsoft.com/office/officeart/2009/3/layout/IncreasingArrowsProcess"/>
    <dgm:cxn modelId="{3A402F89-D701-48E2-904B-90DA8FD0DD76}" type="presParOf" srcId="{B55567FB-02AF-4624-8003-689AA7BBA2A3}" destId="{117B39DB-35E2-4D9A-B5BB-A31671F8FD97}" srcOrd="2" destOrd="0" presId="urn:microsoft.com/office/officeart/2009/3/layout/IncreasingArrowsProcess"/>
    <dgm:cxn modelId="{1FFB4449-B15C-48CF-849C-81A690908AA7}" type="presParOf" srcId="{B55567FB-02AF-4624-8003-689AA7BBA2A3}" destId="{67702A67-DF16-464D-9DD6-AC351DD6A458}" srcOrd="3" destOrd="0" presId="urn:microsoft.com/office/officeart/2009/3/layout/IncreasingArrowsProcess"/>
    <dgm:cxn modelId="{27FDCF0B-B416-457F-9831-1FDFF2577C1D}" type="presParOf" srcId="{B55567FB-02AF-4624-8003-689AA7BBA2A3}" destId="{696A9C96-10B7-423D-9076-455B60715E8B}" srcOrd="4" destOrd="0" presId="urn:microsoft.com/office/officeart/2009/3/layout/IncreasingArrowsProcess"/>
    <dgm:cxn modelId="{5FCDABE9-D66B-409C-9194-18453B2C1442}" type="presParOf" srcId="{B55567FB-02AF-4624-8003-689AA7BBA2A3}" destId="{69DC8A73-A7DB-4E6E-B819-F922F44C717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2E482C-900A-4AAD-AC16-A777BA86279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F5896FF-CD8C-4E53-A896-A72D54612D02}">
      <dgm:prSet phldrT="[Text]"/>
      <dgm:spPr/>
      <dgm:t>
        <a:bodyPr/>
        <a:lstStyle/>
        <a:p>
          <a:r>
            <a:rPr lang="en-US"/>
            <a:t>Outreach</a:t>
          </a:r>
          <a:endParaRPr lang="en-US" dirty="0"/>
        </a:p>
      </dgm:t>
    </dgm:pt>
    <dgm:pt modelId="{FD6468E4-A73D-4919-B743-658595F6C53A}" type="parTrans" cxnId="{B7FBB215-57F6-40A1-87C2-8B0A85A70A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40BA86-95F2-4AD6-8F2E-8536380E6959}" type="sibTrans" cxnId="{B7FBB215-57F6-40A1-87C2-8B0A85A70A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AA2CF8-45D2-4360-827F-780AF5C92628}">
      <dgm:prSet/>
      <dgm:spPr/>
      <dgm:t>
        <a:bodyPr/>
        <a:lstStyle/>
        <a:p>
          <a:r>
            <a:rPr lang="en-US"/>
            <a:t>Assessment of Fair Housing</a:t>
          </a:r>
          <a:endParaRPr lang="en-US" dirty="0"/>
        </a:p>
      </dgm:t>
    </dgm:pt>
    <dgm:pt modelId="{1A6311E8-B2B9-4067-9E08-D43F490E74B0}" type="parTrans" cxnId="{FE3F3338-AA0D-491D-AD9A-F71A5A92ED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906FD8-0403-47BE-8B9D-E34FB11AAFBF}" type="sibTrans" cxnId="{FE3F3338-AA0D-491D-AD9A-F71A5A92ED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BEDAF1-46CE-48DD-91CF-C64D72B08E3E}">
      <dgm:prSet/>
      <dgm:spPr/>
      <dgm:t>
        <a:bodyPr/>
        <a:lstStyle/>
        <a:p>
          <a:r>
            <a:rPr lang="en-US"/>
            <a:t>Sites Analysis</a:t>
          </a:r>
          <a:endParaRPr lang="en-US" dirty="0"/>
        </a:p>
      </dgm:t>
    </dgm:pt>
    <dgm:pt modelId="{7C309126-D467-4B43-AB47-46D0FD5AD185}" type="parTrans" cxnId="{BC085224-53ED-4088-A3CA-3F61CEBD68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42CB3A-1C93-49D2-8DAF-A11FB46F5365}" type="sibTrans" cxnId="{BC085224-53ED-4088-A3CA-3F61CEBD68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E2CB2B-A425-4B16-9994-9E52193A7B2E}">
      <dgm:prSet/>
      <dgm:spPr/>
      <dgm:t>
        <a:bodyPr/>
        <a:lstStyle/>
        <a:p>
          <a:r>
            <a:rPr lang="en-US"/>
            <a:t>Priorities, Goals, and Actions</a:t>
          </a:r>
        </a:p>
      </dgm:t>
    </dgm:pt>
    <dgm:pt modelId="{D37EFCF4-ADFE-4E80-8BEF-F7A0AE90C8C9}" type="parTrans" cxnId="{D5F5560A-24BA-459D-890F-ECD6213C53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1BD688-AB7D-4F2A-A57F-07A3EC6E4942}" type="sibTrans" cxnId="{D5F5560A-24BA-459D-890F-ECD6213C53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F9B652-12FB-4DAA-A997-24517C928C32}" type="pres">
      <dgm:prSet presAssocID="{2F2E482C-900A-4AAD-AC16-A777BA86279A}" presName="linear" presStyleCnt="0">
        <dgm:presLayoutVars>
          <dgm:dir/>
          <dgm:animLvl val="lvl"/>
          <dgm:resizeHandles val="exact"/>
        </dgm:presLayoutVars>
      </dgm:prSet>
      <dgm:spPr/>
    </dgm:pt>
    <dgm:pt modelId="{0EC25AA9-01E6-4A8E-BA1A-E5F9D5B10CE8}" type="pres">
      <dgm:prSet presAssocID="{CF5896FF-CD8C-4E53-A896-A72D54612D02}" presName="parentLin" presStyleCnt="0"/>
      <dgm:spPr/>
    </dgm:pt>
    <dgm:pt modelId="{DB2A01A2-BB48-405A-BBAF-AF0AB350F9D6}" type="pres">
      <dgm:prSet presAssocID="{CF5896FF-CD8C-4E53-A896-A72D54612D02}" presName="parentLeftMargin" presStyleLbl="node1" presStyleIdx="0" presStyleCnt="4"/>
      <dgm:spPr/>
    </dgm:pt>
    <dgm:pt modelId="{C5299B30-12E2-4E84-B277-40C4B2DEC86C}" type="pres">
      <dgm:prSet presAssocID="{CF5896FF-CD8C-4E53-A896-A72D54612D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F449E4-00FF-46B6-8742-A9A5694C0D9F}" type="pres">
      <dgm:prSet presAssocID="{CF5896FF-CD8C-4E53-A896-A72D54612D02}" presName="negativeSpace" presStyleCnt="0"/>
      <dgm:spPr/>
    </dgm:pt>
    <dgm:pt modelId="{BD5D0D94-6078-495A-829D-84834E41964A}" type="pres">
      <dgm:prSet presAssocID="{CF5896FF-CD8C-4E53-A896-A72D54612D02}" presName="childText" presStyleLbl="conFgAcc1" presStyleIdx="0" presStyleCnt="4">
        <dgm:presLayoutVars>
          <dgm:bulletEnabled val="1"/>
        </dgm:presLayoutVars>
      </dgm:prSet>
      <dgm:spPr/>
    </dgm:pt>
    <dgm:pt modelId="{55A03CD0-ABB5-4447-A9BA-E852AC621263}" type="pres">
      <dgm:prSet presAssocID="{6940BA86-95F2-4AD6-8F2E-8536380E6959}" presName="spaceBetweenRectangles" presStyleCnt="0"/>
      <dgm:spPr/>
    </dgm:pt>
    <dgm:pt modelId="{EB0944D6-9C11-45B7-8782-AC93AD7CB866}" type="pres">
      <dgm:prSet presAssocID="{98AA2CF8-45D2-4360-827F-780AF5C92628}" presName="parentLin" presStyleCnt="0"/>
      <dgm:spPr/>
    </dgm:pt>
    <dgm:pt modelId="{A6E6BD38-FC36-470C-8F3B-73E1797A6086}" type="pres">
      <dgm:prSet presAssocID="{98AA2CF8-45D2-4360-827F-780AF5C92628}" presName="parentLeftMargin" presStyleLbl="node1" presStyleIdx="0" presStyleCnt="4"/>
      <dgm:spPr/>
    </dgm:pt>
    <dgm:pt modelId="{8D84F009-9AB4-4379-AFD3-229E915146A3}" type="pres">
      <dgm:prSet presAssocID="{98AA2CF8-45D2-4360-827F-780AF5C926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355E67-6906-44A5-BECF-BB3E4ED8D207}" type="pres">
      <dgm:prSet presAssocID="{98AA2CF8-45D2-4360-827F-780AF5C92628}" presName="negativeSpace" presStyleCnt="0"/>
      <dgm:spPr/>
    </dgm:pt>
    <dgm:pt modelId="{1E7D1EAB-00D3-4A01-8BD3-B7B649EBE3DB}" type="pres">
      <dgm:prSet presAssocID="{98AA2CF8-45D2-4360-827F-780AF5C92628}" presName="childText" presStyleLbl="conFgAcc1" presStyleIdx="1" presStyleCnt="4">
        <dgm:presLayoutVars>
          <dgm:bulletEnabled val="1"/>
        </dgm:presLayoutVars>
      </dgm:prSet>
      <dgm:spPr/>
    </dgm:pt>
    <dgm:pt modelId="{EB65E1D3-1F4E-4138-AA59-562D38058DF6}" type="pres">
      <dgm:prSet presAssocID="{F9906FD8-0403-47BE-8B9D-E34FB11AAFBF}" presName="spaceBetweenRectangles" presStyleCnt="0"/>
      <dgm:spPr/>
    </dgm:pt>
    <dgm:pt modelId="{1C3E6F36-EF58-49A1-8014-0C3D39C1AA7E}" type="pres">
      <dgm:prSet presAssocID="{78BEDAF1-46CE-48DD-91CF-C64D72B08E3E}" presName="parentLin" presStyleCnt="0"/>
      <dgm:spPr/>
    </dgm:pt>
    <dgm:pt modelId="{4607C823-62D1-4A7D-9B9C-874CA62EA792}" type="pres">
      <dgm:prSet presAssocID="{78BEDAF1-46CE-48DD-91CF-C64D72B08E3E}" presName="parentLeftMargin" presStyleLbl="node1" presStyleIdx="1" presStyleCnt="4"/>
      <dgm:spPr/>
    </dgm:pt>
    <dgm:pt modelId="{B60C16E6-2CFF-442F-81B5-CA7F45977635}" type="pres">
      <dgm:prSet presAssocID="{78BEDAF1-46CE-48DD-91CF-C64D72B08E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4A5725-5CD3-45A7-BF50-779E4A589FEB}" type="pres">
      <dgm:prSet presAssocID="{78BEDAF1-46CE-48DD-91CF-C64D72B08E3E}" presName="negativeSpace" presStyleCnt="0"/>
      <dgm:spPr/>
    </dgm:pt>
    <dgm:pt modelId="{665EA076-31C0-4BFC-8EBA-F1B8D97AAA07}" type="pres">
      <dgm:prSet presAssocID="{78BEDAF1-46CE-48DD-91CF-C64D72B08E3E}" presName="childText" presStyleLbl="conFgAcc1" presStyleIdx="2" presStyleCnt="4">
        <dgm:presLayoutVars>
          <dgm:bulletEnabled val="1"/>
        </dgm:presLayoutVars>
      </dgm:prSet>
      <dgm:spPr/>
    </dgm:pt>
    <dgm:pt modelId="{C07FAA1C-604B-4D14-989A-6E197C562812}" type="pres">
      <dgm:prSet presAssocID="{8E42CB3A-1C93-49D2-8DAF-A11FB46F5365}" presName="spaceBetweenRectangles" presStyleCnt="0"/>
      <dgm:spPr/>
    </dgm:pt>
    <dgm:pt modelId="{2B918229-03B0-4AB4-9031-34E1B1F45379}" type="pres">
      <dgm:prSet presAssocID="{DFE2CB2B-A425-4B16-9994-9E52193A7B2E}" presName="parentLin" presStyleCnt="0"/>
      <dgm:spPr/>
    </dgm:pt>
    <dgm:pt modelId="{1B705784-F921-4D53-9AE2-C550D55CAB77}" type="pres">
      <dgm:prSet presAssocID="{DFE2CB2B-A425-4B16-9994-9E52193A7B2E}" presName="parentLeftMargin" presStyleLbl="node1" presStyleIdx="2" presStyleCnt="4"/>
      <dgm:spPr/>
    </dgm:pt>
    <dgm:pt modelId="{FF39A111-9F01-4110-AE5F-64CF9873B25B}" type="pres">
      <dgm:prSet presAssocID="{DFE2CB2B-A425-4B16-9994-9E52193A7B2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075AB1F-E9AC-48DA-8261-AC45F1409FB5}" type="pres">
      <dgm:prSet presAssocID="{DFE2CB2B-A425-4B16-9994-9E52193A7B2E}" presName="negativeSpace" presStyleCnt="0"/>
      <dgm:spPr/>
    </dgm:pt>
    <dgm:pt modelId="{BA88F007-A554-4FB1-A336-FC1CD99EE0DE}" type="pres">
      <dgm:prSet presAssocID="{DFE2CB2B-A425-4B16-9994-9E52193A7B2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5F5560A-24BA-459D-890F-ECD6213C5367}" srcId="{2F2E482C-900A-4AAD-AC16-A777BA86279A}" destId="{DFE2CB2B-A425-4B16-9994-9E52193A7B2E}" srcOrd="3" destOrd="0" parTransId="{D37EFCF4-ADFE-4E80-8BEF-F7A0AE90C8C9}" sibTransId="{361BD688-AB7D-4F2A-A57F-07A3EC6E4942}"/>
    <dgm:cxn modelId="{B7FBB215-57F6-40A1-87C2-8B0A85A70A4B}" srcId="{2F2E482C-900A-4AAD-AC16-A777BA86279A}" destId="{CF5896FF-CD8C-4E53-A896-A72D54612D02}" srcOrd="0" destOrd="0" parTransId="{FD6468E4-A73D-4919-B743-658595F6C53A}" sibTransId="{6940BA86-95F2-4AD6-8F2E-8536380E6959}"/>
    <dgm:cxn modelId="{BC085224-53ED-4088-A3CA-3F61CEBD68CE}" srcId="{2F2E482C-900A-4AAD-AC16-A777BA86279A}" destId="{78BEDAF1-46CE-48DD-91CF-C64D72B08E3E}" srcOrd="2" destOrd="0" parTransId="{7C309126-D467-4B43-AB47-46D0FD5AD185}" sibTransId="{8E42CB3A-1C93-49D2-8DAF-A11FB46F5365}"/>
    <dgm:cxn modelId="{FE3F3338-AA0D-491D-AD9A-F71A5A92ED7D}" srcId="{2F2E482C-900A-4AAD-AC16-A777BA86279A}" destId="{98AA2CF8-45D2-4360-827F-780AF5C92628}" srcOrd="1" destOrd="0" parTransId="{1A6311E8-B2B9-4067-9E08-D43F490E74B0}" sibTransId="{F9906FD8-0403-47BE-8B9D-E34FB11AAFBF}"/>
    <dgm:cxn modelId="{00DA2274-F178-474F-93A4-6C562D9A62A7}" type="presOf" srcId="{98AA2CF8-45D2-4360-827F-780AF5C92628}" destId="{A6E6BD38-FC36-470C-8F3B-73E1797A6086}" srcOrd="0" destOrd="0" presId="urn:microsoft.com/office/officeart/2005/8/layout/list1"/>
    <dgm:cxn modelId="{1BA3CA79-4194-4E8D-B9FB-E1C4E0247988}" type="presOf" srcId="{DFE2CB2B-A425-4B16-9994-9E52193A7B2E}" destId="{FF39A111-9F01-4110-AE5F-64CF9873B25B}" srcOrd="1" destOrd="0" presId="urn:microsoft.com/office/officeart/2005/8/layout/list1"/>
    <dgm:cxn modelId="{53DBE289-52CA-4A20-A9F3-EDBDE0F64810}" type="presOf" srcId="{CF5896FF-CD8C-4E53-A896-A72D54612D02}" destId="{DB2A01A2-BB48-405A-BBAF-AF0AB350F9D6}" srcOrd="0" destOrd="0" presId="urn:microsoft.com/office/officeart/2005/8/layout/list1"/>
    <dgm:cxn modelId="{5ECB9593-619C-4AE4-9561-B95F31CF2241}" type="presOf" srcId="{2F2E482C-900A-4AAD-AC16-A777BA86279A}" destId="{E0F9B652-12FB-4DAA-A997-24517C928C32}" srcOrd="0" destOrd="0" presId="urn:microsoft.com/office/officeart/2005/8/layout/list1"/>
    <dgm:cxn modelId="{A91376AA-CFD5-4FD4-99C6-AA5273615EB5}" type="presOf" srcId="{78BEDAF1-46CE-48DD-91CF-C64D72B08E3E}" destId="{4607C823-62D1-4A7D-9B9C-874CA62EA792}" srcOrd="0" destOrd="0" presId="urn:microsoft.com/office/officeart/2005/8/layout/list1"/>
    <dgm:cxn modelId="{B54763B9-49F9-4028-B63F-A633EB46AB91}" type="presOf" srcId="{78BEDAF1-46CE-48DD-91CF-C64D72B08E3E}" destId="{B60C16E6-2CFF-442F-81B5-CA7F45977635}" srcOrd="1" destOrd="0" presId="urn:microsoft.com/office/officeart/2005/8/layout/list1"/>
    <dgm:cxn modelId="{C88722C2-2AE3-4C24-A2F3-BCCB1A35DF06}" type="presOf" srcId="{CF5896FF-CD8C-4E53-A896-A72D54612D02}" destId="{C5299B30-12E2-4E84-B277-40C4B2DEC86C}" srcOrd="1" destOrd="0" presId="urn:microsoft.com/office/officeart/2005/8/layout/list1"/>
    <dgm:cxn modelId="{B3F90FC4-69D3-47FE-9172-BD5528B1C1F1}" type="presOf" srcId="{DFE2CB2B-A425-4B16-9994-9E52193A7B2E}" destId="{1B705784-F921-4D53-9AE2-C550D55CAB77}" srcOrd="0" destOrd="0" presId="urn:microsoft.com/office/officeart/2005/8/layout/list1"/>
    <dgm:cxn modelId="{489DE0D3-8A2B-4CAF-ABC1-347EB69D8AA7}" type="presOf" srcId="{98AA2CF8-45D2-4360-827F-780AF5C92628}" destId="{8D84F009-9AB4-4379-AFD3-229E915146A3}" srcOrd="1" destOrd="0" presId="urn:microsoft.com/office/officeart/2005/8/layout/list1"/>
    <dgm:cxn modelId="{ADFB4B89-58E4-4F4C-8AEC-D51C787979F0}" type="presParOf" srcId="{E0F9B652-12FB-4DAA-A997-24517C928C32}" destId="{0EC25AA9-01E6-4A8E-BA1A-E5F9D5B10CE8}" srcOrd="0" destOrd="0" presId="urn:microsoft.com/office/officeart/2005/8/layout/list1"/>
    <dgm:cxn modelId="{285DF1CF-4042-4348-AE1E-444599CFD6E1}" type="presParOf" srcId="{0EC25AA9-01E6-4A8E-BA1A-E5F9D5B10CE8}" destId="{DB2A01A2-BB48-405A-BBAF-AF0AB350F9D6}" srcOrd="0" destOrd="0" presId="urn:microsoft.com/office/officeart/2005/8/layout/list1"/>
    <dgm:cxn modelId="{EC03D9FD-46CE-4B8C-A37E-51E3DB3A719F}" type="presParOf" srcId="{0EC25AA9-01E6-4A8E-BA1A-E5F9D5B10CE8}" destId="{C5299B30-12E2-4E84-B277-40C4B2DEC86C}" srcOrd="1" destOrd="0" presId="urn:microsoft.com/office/officeart/2005/8/layout/list1"/>
    <dgm:cxn modelId="{7031CABF-AD5A-420E-8B9B-08B45B96D897}" type="presParOf" srcId="{E0F9B652-12FB-4DAA-A997-24517C928C32}" destId="{59F449E4-00FF-46B6-8742-A9A5694C0D9F}" srcOrd="1" destOrd="0" presId="urn:microsoft.com/office/officeart/2005/8/layout/list1"/>
    <dgm:cxn modelId="{2E4CA142-179C-47A5-959D-3EEDF35A0DEB}" type="presParOf" srcId="{E0F9B652-12FB-4DAA-A997-24517C928C32}" destId="{BD5D0D94-6078-495A-829D-84834E41964A}" srcOrd="2" destOrd="0" presId="urn:microsoft.com/office/officeart/2005/8/layout/list1"/>
    <dgm:cxn modelId="{DA913E2B-7AEE-43CB-84E2-8292952DFC31}" type="presParOf" srcId="{E0F9B652-12FB-4DAA-A997-24517C928C32}" destId="{55A03CD0-ABB5-4447-A9BA-E852AC621263}" srcOrd="3" destOrd="0" presId="urn:microsoft.com/office/officeart/2005/8/layout/list1"/>
    <dgm:cxn modelId="{F8A3D971-84CB-4608-A8D3-247227C1ECA7}" type="presParOf" srcId="{E0F9B652-12FB-4DAA-A997-24517C928C32}" destId="{EB0944D6-9C11-45B7-8782-AC93AD7CB866}" srcOrd="4" destOrd="0" presId="urn:microsoft.com/office/officeart/2005/8/layout/list1"/>
    <dgm:cxn modelId="{11B71F1F-AB8B-43B9-9685-1C4DEA7EFB48}" type="presParOf" srcId="{EB0944D6-9C11-45B7-8782-AC93AD7CB866}" destId="{A6E6BD38-FC36-470C-8F3B-73E1797A6086}" srcOrd="0" destOrd="0" presId="urn:microsoft.com/office/officeart/2005/8/layout/list1"/>
    <dgm:cxn modelId="{027D5992-E67C-4001-AD77-B8DAEC62237B}" type="presParOf" srcId="{EB0944D6-9C11-45B7-8782-AC93AD7CB866}" destId="{8D84F009-9AB4-4379-AFD3-229E915146A3}" srcOrd="1" destOrd="0" presId="urn:microsoft.com/office/officeart/2005/8/layout/list1"/>
    <dgm:cxn modelId="{6F8514EC-5F62-4713-8EA3-E316A6D145CC}" type="presParOf" srcId="{E0F9B652-12FB-4DAA-A997-24517C928C32}" destId="{1F355E67-6906-44A5-BECF-BB3E4ED8D207}" srcOrd="5" destOrd="0" presId="urn:microsoft.com/office/officeart/2005/8/layout/list1"/>
    <dgm:cxn modelId="{4BE03F56-1BB6-4008-B1AC-756BF664BA9B}" type="presParOf" srcId="{E0F9B652-12FB-4DAA-A997-24517C928C32}" destId="{1E7D1EAB-00D3-4A01-8BD3-B7B649EBE3DB}" srcOrd="6" destOrd="0" presId="urn:microsoft.com/office/officeart/2005/8/layout/list1"/>
    <dgm:cxn modelId="{9E6D8431-C7A8-43DC-8241-F1CEBB9911FF}" type="presParOf" srcId="{E0F9B652-12FB-4DAA-A997-24517C928C32}" destId="{EB65E1D3-1F4E-4138-AA59-562D38058DF6}" srcOrd="7" destOrd="0" presId="urn:microsoft.com/office/officeart/2005/8/layout/list1"/>
    <dgm:cxn modelId="{0D85B4A9-74F7-467E-84E0-C229A6D6B8AD}" type="presParOf" srcId="{E0F9B652-12FB-4DAA-A997-24517C928C32}" destId="{1C3E6F36-EF58-49A1-8014-0C3D39C1AA7E}" srcOrd="8" destOrd="0" presId="urn:microsoft.com/office/officeart/2005/8/layout/list1"/>
    <dgm:cxn modelId="{3591F808-130A-4E86-B41B-AD4393EE3F7F}" type="presParOf" srcId="{1C3E6F36-EF58-49A1-8014-0C3D39C1AA7E}" destId="{4607C823-62D1-4A7D-9B9C-874CA62EA792}" srcOrd="0" destOrd="0" presId="urn:microsoft.com/office/officeart/2005/8/layout/list1"/>
    <dgm:cxn modelId="{808CDD90-235D-4153-8F1F-FFCD49D9E2EC}" type="presParOf" srcId="{1C3E6F36-EF58-49A1-8014-0C3D39C1AA7E}" destId="{B60C16E6-2CFF-442F-81B5-CA7F45977635}" srcOrd="1" destOrd="0" presId="urn:microsoft.com/office/officeart/2005/8/layout/list1"/>
    <dgm:cxn modelId="{C37F010C-3769-47A3-8280-701AD5E6DFAA}" type="presParOf" srcId="{E0F9B652-12FB-4DAA-A997-24517C928C32}" destId="{114A5725-5CD3-45A7-BF50-779E4A589FEB}" srcOrd="9" destOrd="0" presId="urn:microsoft.com/office/officeart/2005/8/layout/list1"/>
    <dgm:cxn modelId="{19931CB6-DD93-4B91-9FBD-801212CD3213}" type="presParOf" srcId="{E0F9B652-12FB-4DAA-A997-24517C928C32}" destId="{665EA076-31C0-4BFC-8EBA-F1B8D97AAA07}" srcOrd="10" destOrd="0" presId="urn:microsoft.com/office/officeart/2005/8/layout/list1"/>
    <dgm:cxn modelId="{DFB5005F-4248-40ED-BED8-981467E49508}" type="presParOf" srcId="{E0F9B652-12FB-4DAA-A997-24517C928C32}" destId="{C07FAA1C-604B-4D14-989A-6E197C562812}" srcOrd="11" destOrd="0" presId="urn:microsoft.com/office/officeart/2005/8/layout/list1"/>
    <dgm:cxn modelId="{46626C1A-AF40-437E-A71F-EDE2C504EDCB}" type="presParOf" srcId="{E0F9B652-12FB-4DAA-A997-24517C928C32}" destId="{2B918229-03B0-4AB4-9031-34E1B1F45379}" srcOrd="12" destOrd="0" presId="urn:microsoft.com/office/officeart/2005/8/layout/list1"/>
    <dgm:cxn modelId="{D8FBC30B-4FD8-4DE6-8052-2602C44B76AD}" type="presParOf" srcId="{2B918229-03B0-4AB4-9031-34E1B1F45379}" destId="{1B705784-F921-4D53-9AE2-C550D55CAB77}" srcOrd="0" destOrd="0" presId="urn:microsoft.com/office/officeart/2005/8/layout/list1"/>
    <dgm:cxn modelId="{0ABD8577-3622-4F56-95EA-4F78FA124C8D}" type="presParOf" srcId="{2B918229-03B0-4AB4-9031-34E1B1F45379}" destId="{FF39A111-9F01-4110-AE5F-64CF9873B25B}" srcOrd="1" destOrd="0" presId="urn:microsoft.com/office/officeart/2005/8/layout/list1"/>
    <dgm:cxn modelId="{EEBC2809-79CA-4A2B-A006-B85835870DBD}" type="presParOf" srcId="{E0F9B652-12FB-4DAA-A997-24517C928C32}" destId="{B075AB1F-E9AC-48DA-8261-AC45F1409FB5}" srcOrd="13" destOrd="0" presId="urn:microsoft.com/office/officeart/2005/8/layout/list1"/>
    <dgm:cxn modelId="{A964F298-EEAF-406D-9138-C5EBAF8805FE}" type="presParOf" srcId="{E0F9B652-12FB-4DAA-A997-24517C928C32}" destId="{BA88F007-A554-4FB1-A336-FC1CD99EE0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49F52D-974E-43BD-906F-F18CE94E0A4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B06E2F8-2F3D-4E10-A0D5-95300859B4F0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>
              <a:solidFill>
                <a:schemeClr val="tx1"/>
              </a:solidFill>
            </a:rPr>
            <a:t>Fair Housing Enforcement and Outreach Capacity</a:t>
          </a:r>
          <a:endParaRPr lang="en-US" dirty="0">
            <a:solidFill>
              <a:schemeClr val="tx1"/>
            </a:solidFill>
          </a:endParaRPr>
        </a:p>
      </dgm:t>
    </dgm:pt>
    <dgm:pt modelId="{FC4EBA4F-547A-4214-AEB1-0663E05A7048}" type="parTrans" cxnId="{CFFF23A0-2BC7-4394-953F-29EBFDD8CA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4102FF-DBE7-480E-BD73-E589C9828CBF}" type="sibTrans" cxnId="{CFFF23A0-2BC7-4394-953F-29EBFDD8CA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1EE98D-ED2D-4445-8264-7FBBAADDF910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Patterns of Segregation and Integration</a:t>
          </a:r>
          <a:endParaRPr lang="en-US" dirty="0">
            <a:solidFill>
              <a:schemeClr val="tx1"/>
            </a:solidFill>
          </a:endParaRPr>
        </a:p>
      </dgm:t>
    </dgm:pt>
    <dgm:pt modelId="{3977AD7E-CA56-454B-9385-1D5EE2568C9E}" type="parTrans" cxnId="{01B47289-BF8A-45C7-B0D3-212433AD10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A6ABD0-C02D-4A7E-8212-CD8E9E6017D3}" type="sibTrans" cxnId="{01B47289-BF8A-45C7-B0D3-212433AD10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7B108D-4E14-41A7-86B8-CAF766863693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Disparities in Access to Opportunities</a:t>
          </a:r>
          <a:endParaRPr lang="en-US" dirty="0">
            <a:solidFill>
              <a:schemeClr val="tx1"/>
            </a:solidFill>
          </a:endParaRPr>
        </a:p>
      </dgm:t>
    </dgm:pt>
    <dgm:pt modelId="{9A9D5AC2-6753-44B3-9365-5FB0600B9D07}" type="parTrans" cxnId="{E3231F40-B382-45F2-9E4B-41E6BFE7DD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E505DC-47A4-40AF-AACA-1353D77217E1}" type="sibTrans" cxnId="{E3231F40-B382-45F2-9E4B-41E6BFE7DD0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84CF6B-D97C-41F3-8E07-30A2585517B7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Disproportionate Housing Needs/Displacement Risk</a:t>
          </a:r>
          <a:endParaRPr lang="en-US" dirty="0">
            <a:solidFill>
              <a:schemeClr val="tx1"/>
            </a:solidFill>
          </a:endParaRPr>
        </a:p>
      </dgm:t>
    </dgm:pt>
    <dgm:pt modelId="{F392E5A8-6A64-4C97-AF45-326A3E780ADE}" type="parTrans" cxnId="{8D62BC68-CADA-4212-99EC-442EA6C8F6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1144C9-91E9-4FC1-8714-61C8C9530657}" type="sibTrans" cxnId="{8D62BC68-CADA-4212-99EC-442EA6C8F6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C5A52A-0DF2-413B-851D-A83A12996CB5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Racially Concentrated Areas of Poverty and Affluence</a:t>
          </a:r>
          <a:endParaRPr lang="en-US" dirty="0">
            <a:solidFill>
              <a:schemeClr val="tx1"/>
            </a:solidFill>
          </a:endParaRPr>
        </a:p>
      </dgm:t>
    </dgm:pt>
    <dgm:pt modelId="{5E487BBF-E577-438A-87B2-F881A6DC697F}" type="parTrans" cxnId="{DC65485B-31DD-4035-8CC8-1B551396DB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EAAA41-B606-47E8-A020-72DD41FE9B9E}" type="sibTrans" cxnId="{DC65485B-31DD-4035-8CC8-1B551396DB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184C98-A0B3-4594-A5A2-EE1FFAAB2FA2}" type="pres">
      <dgm:prSet presAssocID="{8349F52D-974E-43BD-906F-F18CE94E0A43}" presName="Name0" presStyleCnt="0">
        <dgm:presLayoutVars>
          <dgm:chMax val="7"/>
          <dgm:chPref val="7"/>
          <dgm:dir/>
        </dgm:presLayoutVars>
      </dgm:prSet>
      <dgm:spPr/>
    </dgm:pt>
    <dgm:pt modelId="{3F159AE3-846B-4EBA-96BC-08A260680595}" type="pres">
      <dgm:prSet presAssocID="{8349F52D-974E-43BD-906F-F18CE94E0A43}" presName="Name1" presStyleCnt="0"/>
      <dgm:spPr/>
    </dgm:pt>
    <dgm:pt modelId="{8A2E1EA6-C56F-4854-973C-A6F284B3EAC9}" type="pres">
      <dgm:prSet presAssocID="{8349F52D-974E-43BD-906F-F18CE94E0A43}" presName="cycle" presStyleCnt="0"/>
      <dgm:spPr/>
    </dgm:pt>
    <dgm:pt modelId="{866CCCC4-F0C5-4614-A301-DE965F4D1405}" type="pres">
      <dgm:prSet presAssocID="{8349F52D-974E-43BD-906F-F18CE94E0A43}" presName="srcNode" presStyleLbl="node1" presStyleIdx="0" presStyleCnt="5"/>
      <dgm:spPr/>
    </dgm:pt>
    <dgm:pt modelId="{51197E61-789C-4278-97DA-E9924A846D94}" type="pres">
      <dgm:prSet presAssocID="{8349F52D-974E-43BD-906F-F18CE94E0A43}" presName="conn" presStyleLbl="parChTrans1D2" presStyleIdx="0" presStyleCnt="1"/>
      <dgm:spPr/>
    </dgm:pt>
    <dgm:pt modelId="{1E31F2E7-1A05-4B4C-981D-9B1886EF1553}" type="pres">
      <dgm:prSet presAssocID="{8349F52D-974E-43BD-906F-F18CE94E0A43}" presName="extraNode" presStyleLbl="node1" presStyleIdx="0" presStyleCnt="5"/>
      <dgm:spPr/>
    </dgm:pt>
    <dgm:pt modelId="{25C2BA3D-F44E-47CB-BD38-2C956FB5246E}" type="pres">
      <dgm:prSet presAssocID="{8349F52D-974E-43BD-906F-F18CE94E0A43}" presName="dstNode" presStyleLbl="node1" presStyleIdx="0" presStyleCnt="5"/>
      <dgm:spPr/>
    </dgm:pt>
    <dgm:pt modelId="{9B13C412-57B7-4B46-B4D7-954D0CBE7AB8}" type="pres">
      <dgm:prSet presAssocID="{BB06E2F8-2F3D-4E10-A0D5-95300859B4F0}" presName="text_1" presStyleLbl="node1" presStyleIdx="0" presStyleCnt="5">
        <dgm:presLayoutVars>
          <dgm:bulletEnabled val="1"/>
        </dgm:presLayoutVars>
      </dgm:prSet>
      <dgm:spPr/>
    </dgm:pt>
    <dgm:pt modelId="{0D749BB2-32FD-4B9C-9E9B-EE9886DD9038}" type="pres">
      <dgm:prSet presAssocID="{BB06E2F8-2F3D-4E10-A0D5-95300859B4F0}" presName="accent_1" presStyleCnt="0"/>
      <dgm:spPr/>
    </dgm:pt>
    <dgm:pt modelId="{21443262-7D86-4734-BC96-50B46D6DB3BE}" type="pres">
      <dgm:prSet presAssocID="{BB06E2F8-2F3D-4E10-A0D5-95300859B4F0}" presName="accentRepeatNode" presStyleLbl="solidFgAcc1" presStyleIdx="0" presStyleCnt="5"/>
      <dgm:spPr/>
    </dgm:pt>
    <dgm:pt modelId="{E4CEDFDE-5B93-4B53-B775-0E1F7F7D040D}" type="pres">
      <dgm:prSet presAssocID="{341EE98D-ED2D-4445-8264-7FBBAADDF910}" presName="text_2" presStyleLbl="node1" presStyleIdx="1" presStyleCnt="5">
        <dgm:presLayoutVars>
          <dgm:bulletEnabled val="1"/>
        </dgm:presLayoutVars>
      </dgm:prSet>
      <dgm:spPr/>
    </dgm:pt>
    <dgm:pt modelId="{7775AFE9-A776-4E45-B1D7-2099AE3A99A7}" type="pres">
      <dgm:prSet presAssocID="{341EE98D-ED2D-4445-8264-7FBBAADDF910}" presName="accent_2" presStyleCnt="0"/>
      <dgm:spPr/>
    </dgm:pt>
    <dgm:pt modelId="{6DAD3722-66B5-4008-AAFC-0A4D0F90D272}" type="pres">
      <dgm:prSet presAssocID="{341EE98D-ED2D-4445-8264-7FBBAADDF910}" presName="accentRepeatNode" presStyleLbl="solidFgAcc1" presStyleIdx="1" presStyleCnt="5"/>
      <dgm:spPr/>
    </dgm:pt>
    <dgm:pt modelId="{6C9D1782-69F0-4FA9-877E-3EFC010EBBA7}" type="pres">
      <dgm:prSet presAssocID="{C87B108D-4E14-41A7-86B8-CAF766863693}" presName="text_3" presStyleLbl="node1" presStyleIdx="2" presStyleCnt="5">
        <dgm:presLayoutVars>
          <dgm:bulletEnabled val="1"/>
        </dgm:presLayoutVars>
      </dgm:prSet>
      <dgm:spPr/>
    </dgm:pt>
    <dgm:pt modelId="{E825FDB0-32E5-41CC-87E6-2CFDE814D9FF}" type="pres">
      <dgm:prSet presAssocID="{C87B108D-4E14-41A7-86B8-CAF766863693}" presName="accent_3" presStyleCnt="0"/>
      <dgm:spPr/>
    </dgm:pt>
    <dgm:pt modelId="{1DC1D9C9-2AAF-4DF6-BDB3-0BC363500D5A}" type="pres">
      <dgm:prSet presAssocID="{C87B108D-4E14-41A7-86B8-CAF766863693}" presName="accentRepeatNode" presStyleLbl="solidFgAcc1" presStyleIdx="2" presStyleCnt="5"/>
      <dgm:spPr/>
    </dgm:pt>
    <dgm:pt modelId="{DFDA287A-D54E-4985-8458-FCCF10B43054}" type="pres">
      <dgm:prSet presAssocID="{F384CF6B-D97C-41F3-8E07-30A2585517B7}" presName="text_4" presStyleLbl="node1" presStyleIdx="3" presStyleCnt="5">
        <dgm:presLayoutVars>
          <dgm:bulletEnabled val="1"/>
        </dgm:presLayoutVars>
      </dgm:prSet>
      <dgm:spPr/>
    </dgm:pt>
    <dgm:pt modelId="{741B442A-0977-4AE3-A0D5-18683E086E41}" type="pres">
      <dgm:prSet presAssocID="{F384CF6B-D97C-41F3-8E07-30A2585517B7}" presName="accent_4" presStyleCnt="0"/>
      <dgm:spPr/>
    </dgm:pt>
    <dgm:pt modelId="{03CD9450-AA4D-40E0-9886-937580A36774}" type="pres">
      <dgm:prSet presAssocID="{F384CF6B-D97C-41F3-8E07-30A2585517B7}" presName="accentRepeatNode" presStyleLbl="solidFgAcc1" presStyleIdx="3" presStyleCnt="5"/>
      <dgm:spPr/>
    </dgm:pt>
    <dgm:pt modelId="{FFECC370-4965-40ED-9229-C5549643CBBB}" type="pres">
      <dgm:prSet presAssocID="{65C5A52A-0DF2-413B-851D-A83A12996CB5}" presName="text_5" presStyleLbl="node1" presStyleIdx="4" presStyleCnt="5">
        <dgm:presLayoutVars>
          <dgm:bulletEnabled val="1"/>
        </dgm:presLayoutVars>
      </dgm:prSet>
      <dgm:spPr/>
    </dgm:pt>
    <dgm:pt modelId="{58CE880F-3AAC-4EE3-900E-82DF1E91C8E2}" type="pres">
      <dgm:prSet presAssocID="{65C5A52A-0DF2-413B-851D-A83A12996CB5}" presName="accent_5" presStyleCnt="0"/>
      <dgm:spPr/>
    </dgm:pt>
    <dgm:pt modelId="{7BC4BE13-20B8-4334-9E38-6B178990DF56}" type="pres">
      <dgm:prSet presAssocID="{65C5A52A-0DF2-413B-851D-A83A12996CB5}" presName="accentRepeatNode" presStyleLbl="solidFgAcc1" presStyleIdx="4" presStyleCnt="5"/>
      <dgm:spPr/>
    </dgm:pt>
  </dgm:ptLst>
  <dgm:cxnLst>
    <dgm:cxn modelId="{B6BC3003-7B37-45E6-B088-9592561EEE87}" type="presOf" srcId="{C87B108D-4E14-41A7-86B8-CAF766863693}" destId="{6C9D1782-69F0-4FA9-877E-3EFC010EBBA7}" srcOrd="0" destOrd="0" presId="urn:microsoft.com/office/officeart/2008/layout/VerticalCurvedList"/>
    <dgm:cxn modelId="{E7386917-1E1B-444E-B58D-7486E5949A75}" type="presOf" srcId="{65C5A52A-0DF2-413B-851D-A83A12996CB5}" destId="{FFECC370-4965-40ED-9229-C5549643CBBB}" srcOrd="0" destOrd="0" presId="urn:microsoft.com/office/officeart/2008/layout/VerticalCurvedList"/>
    <dgm:cxn modelId="{622BFB1A-61AC-4C9F-8E78-68D1EB590486}" type="presOf" srcId="{8349F52D-974E-43BD-906F-F18CE94E0A43}" destId="{25184C98-A0B3-4594-A5A2-EE1FFAAB2FA2}" srcOrd="0" destOrd="0" presId="urn:microsoft.com/office/officeart/2008/layout/VerticalCurvedList"/>
    <dgm:cxn modelId="{E3231F40-B382-45F2-9E4B-41E6BFE7DD04}" srcId="{8349F52D-974E-43BD-906F-F18CE94E0A43}" destId="{C87B108D-4E14-41A7-86B8-CAF766863693}" srcOrd="2" destOrd="0" parTransId="{9A9D5AC2-6753-44B3-9365-5FB0600B9D07}" sibTransId="{73E505DC-47A4-40AF-AACA-1353D77217E1}"/>
    <dgm:cxn modelId="{DC65485B-31DD-4035-8CC8-1B551396DBA4}" srcId="{8349F52D-974E-43BD-906F-F18CE94E0A43}" destId="{65C5A52A-0DF2-413B-851D-A83A12996CB5}" srcOrd="4" destOrd="0" parTransId="{5E487BBF-E577-438A-87B2-F881A6DC697F}" sibTransId="{AEEAAA41-B606-47E8-A020-72DD41FE9B9E}"/>
    <dgm:cxn modelId="{1A7DB565-C36E-4999-BE52-3AC0467ED553}" type="presOf" srcId="{BB06E2F8-2F3D-4E10-A0D5-95300859B4F0}" destId="{9B13C412-57B7-4B46-B4D7-954D0CBE7AB8}" srcOrd="0" destOrd="0" presId="urn:microsoft.com/office/officeart/2008/layout/VerticalCurvedList"/>
    <dgm:cxn modelId="{8D62BC68-CADA-4212-99EC-442EA6C8F61B}" srcId="{8349F52D-974E-43BD-906F-F18CE94E0A43}" destId="{F384CF6B-D97C-41F3-8E07-30A2585517B7}" srcOrd="3" destOrd="0" parTransId="{F392E5A8-6A64-4C97-AF45-326A3E780ADE}" sibTransId="{F41144C9-91E9-4FC1-8714-61C8C9530657}"/>
    <dgm:cxn modelId="{01B47289-BF8A-45C7-B0D3-212433AD104F}" srcId="{8349F52D-974E-43BD-906F-F18CE94E0A43}" destId="{341EE98D-ED2D-4445-8264-7FBBAADDF910}" srcOrd="1" destOrd="0" parTransId="{3977AD7E-CA56-454B-9385-1D5EE2568C9E}" sibTransId="{DDA6ABD0-C02D-4A7E-8212-CD8E9E6017D3}"/>
    <dgm:cxn modelId="{CFFF23A0-2BC7-4394-953F-29EBFDD8CA05}" srcId="{8349F52D-974E-43BD-906F-F18CE94E0A43}" destId="{BB06E2F8-2F3D-4E10-A0D5-95300859B4F0}" srcOrd="0" destOrd="0" parTransId="{FC4EBA4F-547A-4214-AEB1-0663E05A7048}" sibTransId="{174102FF-DBE7-480E-BD73-E589C9828CBF}"/>
    <dgm:cxn modelId="{68DAABD0-5E75-400E-88C2-ED25B133411C}" type="presOf" srcId="{174102FF-DBE7-480E-BD73-E589C9828CBF}" destId="{51197E61-789C-4278-97DA-E9924A846D94}" srcOrd="0" destOrd="0" presId="urn:microsoft.com/office/officeart/2008/layout/VerticalCurvedList"/>
    <dgm:cxn modelId="{F10EBBF0-AF06-49A0-99ED-9F214E289171}" type="presOf" srcId="{F384CF6B-D97C-41F3-8E07-30A2585517B7}" destId="{DFDA287A-D54E-4985-8458-FCCF10B43054}" srcOrd="0" destOrd="0" presId="urn:microsoft.com/office/officeart/2008/layout/VerticalCurvedList"/>
    <dgm:cxn modelId="{2587E6FC-7766-48FB-99CC-DAF2633D97BF}" type="presOf" srcId="{341EE98D-ED2D-4445-8264-7FBBAADDF910}" destId="{E4CEDFDE-5B93-4B53-B775-0E1F7F7D040D}" srcOrd="0" destOrd="0" presId="urn:microsoft.com/office/officeart/2008/layout/VerticalCurvedList"/>
    <dgm:cxn modelId="{0585BAC8-5224-480C-B1DC-F57FC4AB2687}" type="presParOf" srcId="{25184C98-A0B3-4594-A5A2-EE1FFAAB2FA2}" destId="{3F159AE3-846B-4EBA-96BC-08A260680595}" srcOrd="0" destOrd="0" presId="urn:microsoft.com/office/officeart/2008/layout/VerticalCurvedList"/>
    <dgm:cxn modelId="{B16F763A-8582-4C18-9837-E958EEC16FD0}" type="presParOf" srcId="{3F159AE3-846B-4EBA-96BC-08A260680595}" destId="{8A2E1EA6-C56F-4854-973C-A6F284B3EAC9}" srcOrd="0" destOrd="0" presId="urn:microsoft.com/office/officeart/2008/layout/VerticalCurvedList"/>
    <dgm:cxn modelId="{4AB75D03-EC5B-44BB-AC35-2735A05FF2E3}" type="presParOf" srcId="{8A2E1EA6-C56F-4854-973C-A6F284B3EAC9}" destId="{866CCCC4-F0C5-4614-A301-DE965F4D1405}" srcOrd="0" destOrd="0" presId="urn:microsoft.com/office/officeart/2008/layout/VerticalCurvedList"/>
    <dgm:cxn modelId="{69653E73-0D6A-4125-9955-B0E2D43B174B}" type="presParOf" srcId="{8A2E1EA6-C56F-4854-973C-A6F284B3EAC9}" destId="{51197E61-789C-4278-97DA-E9924A846D94}" srcOrd="1" destOrd="0" presId="urn:microsoft.com/office/officeart/2008/layout/VerticalCurvedList"/>
    <dgm:cxn modelId="{DD21F2A6-DC76-481B-85DF-E40A157999F1}" type="presParOf" srcId="{8A2E1EA6-C56F-4854-973C-A6F284B3EAC9}" destId="{1E31F2E7-1A05-4B4C-981D-9B1886EF1553}" srcOrd="2" destOrd="0" presId="urn:microsoft.com/office/officeart/2008/layout/VerticalCurvedList"/>
    <dgm:cxn modelId="{4D3317C4-0651-412C-858B-EACE4B66D9A7}" type="presParOf" srcId="{8A2E1EA6-C56F-4854-973C-A6F284B3EAC9}" destId="{25C2BA3D-F44E-47CB-BD38-2C956FB5246E}" srcOrd="3" destOrd="0" presId="urn:microsoft.com/office/officeart/2008/layout/VerticalCurvedList"/>
    <dgm:cxn modelId="{71020872-A17D-462B-92B6-7DB9D2C3BD2A}" type="presParOf" srcId="{3F159AE3-846B-4EBA-96BC-08A260680595}" destId="{9B13C412-57B7-4B46-B4D7-954D0CBE7AB8}" srcOrd="1" destOrd="0" presId="urn:microsoft.com/office/officeart/2008/layout/VerticalCurvedList"/>
    <dgm:cxn modelId="{0D17E8EA-9BD3-41CE-98C6-37391A39A285}" type="presParOf" srcId="{3F159AE3-846B-4EBA-96BC-08A260680595}" destId="{0D749BB2-32FD-4B9C-9E9B-EE9886DD9038}" srcOrd="2" destOrd="0" presId="urn:microsoft.com/office/officeart/2008/layout/VerticalCurvedList"/>
    <dgm:cxn modelId="{909B07DD-8A25-4ED3-BCA3-BB97B545A6B5}" type="presParOf" srcId="{0D749BB2-32FD-4B9C-9E9B-EE9886DD9038}" destId="{21443262-7D86-4734-BC96-50B46D6DB3BE}" srcOrd="0" destOrd="0" presId="urn:microsoft.com/office/officeart/2008/layout/VerticalCurvedList"/>
    <dgm:cxn modelId="{5513577A-F68F-4992-9BF8-600C28F505C1}" type="presParOf" srcId="{3F159AE3-846B-4EBA-96BC-08A260680595}" destId="{E4CEDFDE-5B93-4B53-B775-0E1F7F7D040D}" srcOrd="3" destOrd="0" presId="urn:microsoft.com/office/officeart/2008/layout/VerticalCurvedList"/>
    <dgm:cxn modelId="{E1A286F3-1837-4EE6-B873-69FC8EBCAE23}" type="presParOf" srcId="{3F159AE3-846B-4EBA-96BC-08A260680595}" destId="{7775AFE9-A776-4E45-B1D7-2099AE3A99A7}" srcOrd="4" destOrd="0" presId="urn:microsoft.com/office/officeart/2008/layout/VerticalCurvedList"/>
    <dgm:cxn modelId="{3CD4F91F-9565-47AD-95A9-6EB3D9BDDBAE}" type="presParOf" srcId="{7775AFE9-A776-4E45-B1D7-2099AE3A99A7}" destId="{6DAD3722-66B5-4008-AAFC-0A4D0F90D272}" srcOrd="0" destOrd="0" presId="urn:microsoft.com/office/officeart/2008/layout/VerticalCurvedList"/>
    <dgm:cxn modelId="{1FF4BC2C-7FBB-4682-AC54-F6128D205489}" type="presParOf" srcId="{3F159AE3-846B-4EBA-96BC-08A260680595}" destId="{6C9D1782-69F0-4FA9-877E-3EFC010EBBA7}" srcOrd="5" destOrd="0" presId="urn:microsoft.com/office/officeart/2008/layout/VerticalCurvedList"/>
    <dgm:cxn modelId="{D2E1C882-F458-49F0-8830-C103239AC48B}" type="presParOf" srcId="{3F159AE3-846B-4EBA-96BC-08A260680595}" destId="{E825FDB0-32E5-41CC-87E6-2CFDE814D9FF}" srcOrd="6" destOrd="0" presId="urn:microsoft.com/office/officeart/2008/layout/VerticalCurvedList"/>
    <dgm:cxn modelId="{201590F1-8479-48A1-BBDB-D932EE02E931}" type="presParOf" srcId="{E825FDB0-32E5-41CC-87E6-2CFDE814D9FF}" destId="{1DC1D9C9-2AAF-4DF6-BDB3-0BC363500D5A}" srcOrd="0" destOrd="0" presId="urn:microsoft.com/office/officeart/2008/layout/VerticalCurvedList"/>
    <dgm:cxn modelId="{E03F5FE8-648D-438B-A8E1-F048DD872414}" type="presParOf" srcId="{3F159AE3-846B-4EBA-96BC-08A260680595}" destId="{DFDA287A-D54E-4985-8458-FCCF10B43054}" srcOrd="7" destOrd="0" presId="urn:microsoft.com/office/officeart/2008/layout/VerticalCurvedList"/>
    <dgm:cxn modelId="{1A439568-DC62-468F-9484-5323924A9F2F}" type="presParOf" srcId="{3F159AE3-846B-4EBA-96BC-08A260680595}" destId="{741B442A-0977-4AE3-A0D5-18683E086E41}" srcOrd="8" destOrd="0" presId="urn:microsoft.com/office/officeart/2008/layout/VerticalCurvedList"/>
    <dgm:cxn modelId="{180065DC-CF30-4D5D-9B50-07501620B85E}" type="presParOf" srcId="{741B442A-0977-4AE3-A0D5-18683E086E41}" destId="{03CD9450-AA4D-40E0-9886-937580A36774}" srcOrd="0" destOrd="0" presId="urn:microsoft.com/office/officeart/2008/layout/VerticalCurvedList"/>
    <dgm:cxn modelId="{B353D6CD-1C78-4EA3-A66C-CCB9A49E0211}" type="presParOf" srcId="{3F159AE3-846B-4EBA-96BC-08A260680595}" destId="{FFECC370-4965-40ED-9229-C5549643CBBB}" srcOrd="9" destOrd="0" presId="urn:microsoft.com/office/officeart/2008/layout/VerticalCurvedList"/>
    <dgm:cxn modelId="{5B5DAAFB-44FF-4239-B712-2178FB43679D}" type="presParOf" srcId="{3F159AE3-846B-4EBA-96BC-08A260680595}" destId="{58CE880F-3AAC-4EE3-900E-82DF1E91C8E2}" srcOrd="10" destOrd="0" presId="urn:microsoft.com/office/officeart/2008/layout/VerticalCurvedList"/>
    <dgm:cxn modelId="{3713AFBB-3CCF-4095-A601-6E52D8C3AE87}" type="presParOf" srcId="{58CE880F-3AAC-4EE3-900E-82DF1E91C8E2}" destId="{7BC4BE13-20B8-4334-9E38-6B178990DF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809857-8E19-4A28-BC4A-E139FEF88042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40248A9-87EC-44F7-BB7F-287523A82369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Do you feel informed and aware of your options if Fair Housing rights are violated? </a:t>
          </a:r>
          <a:endParaRPr lang="en-US" dirty="0">
            <a:solidFill>
              <a:schemeClr val="tx1"/>
            </a:solidFill>
          </a:endParaRPr>
        </a:p>
      </dgm:t>
    </dgm:pt>
    <dgm:pt modelId="{503FF749-08DF-48E0-AB48-304B0F0B5C2D}" type="parTrans" cxnId="{E64DC7CE-1EAD-48E9-92BD-5B3970EFB6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813344-AEFB-4DA6-886E-12E407C3959D}" type="sibTrans" cxnId="{E64DC7CE-1EAD-48E9-92BD-5B3970EFB6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185860-D0B1-462E-85FD-87A592CFF0E3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How do you think the City should enforce or prevent fair housing discrimination?</a:t>
          </a:r>
          <a:endParaRPr lang="en-US" dirty="0">
            <a:solidFill>
              <a:schemeClr val="tx1"/>
            </a:solidFill>
          </a:endParaRPr>
        </a:p>
      </dgm:t>
    </dgm:pt>
    <dgm:pt modelId="{9E062223-BEF8-44EE-A32F-8C4FF27E56CD}" type="parTrans" cxnId="{CE7AB67C-81C0-462F-A771-A3B77EB098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C20514-C87E-42E9-B8D6-1C01154CF73F}" type="sibTrans" cxnId="{CE7AB67C-81C0-462F-A771-A3B77EB098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8718848-6C14-4A7C-8176-DAADE27198FD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Are there areas of the city that efforts to address this should focus?</a:t>
          </a:r>
          <a:endParaRPr lang="en-US" dirty="0">
            <a:solidFill>
              <a:schemeClr val="tx1"/>
            </a:solidFill>
          </a:endParaRPr>
        </a:p>
      </dgm:t>
    </dgm:pt>
    <dgm:pt modelId="{38C4A16F-138E-4410-AC6B-3D68ADEBD9A4}" type="parTrans" cxnId="{46ABAC91-F097-437A-B0DE-67190F7CD7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0339D6-10F7-472B-AE82-B0697E2884B0}" type="sibTrans" cxnId="{46ABAC91-F097-437A-B0DE-67190F7CD7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402B7A-BB1D-4490-B5E6-1699870B9546}" type="pres">
      <dgm:prSet presAssocID="{DD809857-8E19-4A28-BC4A-E139FEF88042}" presName="diagram" presStyleCnt="0">
        <dgm:presLayoutVars>
          <dgm:dir/>
          <dgm:resizeHandles val="exact"/>
        </dgm:presLayoutVars>
      </dgm:prSet>
      <dgm:spPr/>
    </dgm:pt>
    <dgm:pt modelId="{438F78B9-B141-40AC-8487-36613DB123B0}" type="pres">
      <dgm:prSet presAssocID="{540248A9-87EC-44F7-BB7F-287523A82369}" presName="node" presStyleLbl="node1" presStyleIdx="0" presStyleCnt="3">
        <dgm:presLayoutVars>
          <dgm:bulletEnabled val="1"/>
        </dgm:presLayoutVars>
      </dgm:prSet>
      <dgm:spPr/>
    </dgm:pt>
    <dgm:pt modelId="{6E9A80E2-9D97-4DC2-8E96-09CB1B6E8363}" type="pres">
      <dgm:prSet presAssocID="{16813344-AEFB-4DA6-886E-12E407C3959D}" presName="sibTrans" presStyleCnt="0"/>
      <dgm:spPr/>
    </dgm:pt>
    <dgm:pt modelId="{27258253-2A3A-4E18-9EB9-D20331F2227D}" type="pres">
      <dgm:prSet presAssocID="{B6185860-D0B1-462E-85FD-87A592CFF0E3}" presName="node" presStyleLbl="node1" presStyleIdx="1" presStyleCnt="3">
        <dgm:presLayoutVars>
          <dgm:bulletEnabled val="1"/>
        </dgm:presLayoutVars>
      </dgm:prSet>
      <dgm:spPr/>
    </dgm:pt>
    <dgm:pt modelId="{AC850D35-BC9F-4BE2-A0D8-8952BAD96F0F}" type="pres">
      <dgm:prSet presAssocID="{86C20514-C87E-42E9-B8D6-1C01154CF73F}" presName="sibTrans" presStyleCnt="0"/>
      <dgm:spPr/>
    </dgm:pt>
    <dgm:pt modelId="{68FFCF7A-59CD-4902-955E-1C21FF392B0E}" type="pres">
      <dgm:prSet presAssocID="{08718848-6C14-4A7C-8176-DAADE27198FD}" presName="node" presStyleLbl="node1" presStyleIdx="2" presStyleCnt="3">
        <dgm:presLayoutVars>
          <dgm:bulletEnabled val="1"/>
        </dgm:presLayoutVars>
      </dgm:prSet>
      <dgm:spPr/>
    </dgm:pt>
  </dgm:ptLst>
  <dgm:cxnLst>
    <dgm:cxn modelId="{4FB90623-6F50-4B1D-BF6C-990A8BD60B5B}" type="presOf" srcId="{540248A9-87EC-44F7-BB7F-287523A82369}" destId="{438F78B9-B141-40AC-8487-36613DB123B0}" srcOrd="0" destOrd="0" presId="urn:microsoft.com/office/officeart/2005/8/layout/default"/>
    <dgm:cxn modelId="{23A3E242-1BFD-4F3D-BEAE-5B259E269B56}" type="presOf" srcId="{08718848-6C14-4A7C-8176-DAADE27198FD}" destId="{68FFCF7A-59CD-4902-955E-1C21FF392B0E}" srcOrd="0" destOrd="0" presId="urn:microsoft.com/office/officeart/2005/8/layout/default"/>
    <dgm:cxn modelId="{CE7AB67C-81C0-462F-A771-A3B77EB09876}" srcId="{DD809857-8E19-4A28-BC4A-E139FEF88042}" destId="{B6185860-D0B1-462E-85FD-87A592CFF0E3}" srcOrd="1" destOrd="0" parTransId="{9E062223-BEF8-44EE-A32F-8C4FF27E56CD}" sibTransId="{86C20514-C87E-42E9-B8D6-1C01154CF73F}"/>
    <dgm:cxn modelId="{46ABAC91-F097-437A-B0DE-67190F7CD711}" srcId="{DD809857-8E19-4A28-BC4A-E139FEF88042}" destId="{08718848-6C14-4A7C-8176-DAADE27198FD}" srcOrd="2" destOrd="0" parTransId="{38C4A16F-138E-4410-AC6B-3D68ADEBD9A4}" sibTransId="{480339D6-10F7-472B-AE82-B0697E2884B0}"/>
    <dgm:cxn modelId="{04EF74BA-79F0-4AAE-AE3E-EE44016D26A7}" type="presOf" srcId="{DD809857-8E19-4A28-BC4A-E139FEF88042}" destId="{1E402B7A-BB1D-4490-B5E6-1699870B9546}" srcOrd="0" destOrd="0" presId="urn:microsoft.com/office/officeart/2005/8/layout/default"/>
    <dgm:cxn modelId="{D56B85C3-61DC-4DA4-A503-40707ACEADF1}" type="presOf" srcId="{B6185860-D0B1-462E-85FD-87A592CFF0E3}" destId="{27258253-2A3A-4E18-9EB9-D20331F2227D}" srcOrd="0" destOrd="0" presId="urn:microsoft.com/office/officeart/2005/8/layout/default"/>
    <dgm:cxn modelId="{E64DC7CE-1EAD-48E9-92BD-5B3970EFB6C4}" srcId="{DD809857-8E19-4A28-BC4A-E139FEF88042}" destId="{540248A9-87EC-44F7-BB7F-287523A82369}" srcOrd="0" destOrd="0" parTransId="{503FF749-08DF-48E0-AB48-304B0F0B5C2D}" sibTransId="{16813344-AEFB-4DA6-886E-12E407C3959D}"/>
    <dgm:cxn modelId="{EF43A616-A7AA-4065-BB0E-6BDA94A3E11B}" type="presParOf" srcId="{1E402B7A-BB1D-4490-B5E6-1699870B9546}" destId="{438F78B9-B141-40AC-8487-36613DB123B0}" srcOrd="0" destOrd="0" presId="urn:microsoft.com/office/officeart/2005/8/layout/default"/>
    <dgm:cxn modelId="{E48B5951-F503-4ABF-854A-60CB6EA6BA17}" type="presParOf" srcId="{1E402B7A-BB1D-4490-B5E6-1699870B9546}" destId="{6E9A80E2-9D97-4DC2-8E96-09CB1B6E8363}" srcOrd="1" destOrd="0" presId="urn:microsoft.com/office/officeart/2005/8/layout/default"/>
    <dgm:cxn modelId="{C81C1051-92F9-462D-9B91-3EC1539E075B}" type="presParOf" srcId="{1E402B7A-BB1D-4490-B5E6-1699870B9546}" destId="{27258253-2A3A-4E18-9EB9-D20331F2227D}" srcOrd="2" destOrd="0" presId="urn:microsoft.com/office/officeart/2005/8/layout/default"/>
    <dgm:cxn modelId="{88D68057-781A-4B8D-A236-68C8D6586402}" type="presParOf" srcId="{1E402B7A-BB1D-4490-B5E6-1699870B9546}" destId="{AC850D35-BC9F-4BE2-A0D8-8952BAD96F0F}" srcOrd="3" destOrd="0" presId="urn:microsoft.com/office/officeart/2005/8/layout/default"/>
    <dgm:cxn modelId="{CB672F62-DE35-4352-AF5E-179C9A1D1ACE}" type="presParOf" srcId="{1E402B7A-BB1D-4490-B5E6-1699870B9546}" destId="{68FFCF7A-59CD-4902-955E-1C21FF392B0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469788-C4C0-4F71-865E-0BB2C3F9F43A}" type="doc">
      <dgm:prSet loTypeId="urn:microsoft.com/office/officeart/2005/8/layout/vList2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8907AE3-A4F8-48AD-A3C7-5F1BD802BFF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feel that Marina is segregated in any way, based on these categories?</a:t>
          </a:r>
        </a:p>
      </dgm:t>
    </dgm:pt>
    <dgm:pt modelId="{AD434FA1-EA82-44EE-8608-7DE7D82B344E}" type="parTrans" cxnId="{00BAA21F-BD59-4AF1-A96B-1553B6950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8C7255-4D58-40FC-9F11-2EDB281C2236}" type="sibTrans" cxnId="{00BAA21F-BD59-4AF1-A96B-1553B6950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BB36-8E63-4E0F-90E6-B9B4F3184D0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What groups are most impacted by this segregation?</a:t>
          </a:r>
        </a:p>
      </dgm:t>
    </dgm:pt>
    <dgm:pt modelId="{C0DDF861-FE2B-419B-AC98-04E249BE28F9}" type="parTrans" cxnId="{48C2FC2A-9FDE-4FB9-BC3D-317DDA7ED1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369A0D-286A-4121-9987-ED1A5242ED81}" type="sibTrans" cxnId="{48C2FC2A-9FDE-4FB9-BC3D-317DDA7ED1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B9B9D7-C0F1-40EC-8C82-EE2ADFCAFDB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Do you have any ideas for how to better integrate areas?</a:t>
          </a:r>
        </a:p>
      </dgm:t>
    </dgm:pt>
    <dgm:pt modelId="{A251B6C7-46BA-433D-A21F-2CEC96D0B04E}" type="parTrans" cxnId="{8BF8245B-8F42-4DA4-8D02-B54654008D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300CC1-2CF9-4B96-8135-4E8D041031CE}" type="sibTrans" cxnId="{8BF8245B-8F42-4DA4-8D02-B54654008D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97F5FE-5A66-4843-B604-41E6CC44720E}" type="pres">
      <dgm:prSet presAssocID="{AE469788-C4C0-4F71-865E-0BB2C3F9F43A}" presName="linear" presStyleCnt="0">
        <dgm:presLayoutVars>
          <dgm:animLvl val="lvl"/>
          <dgm:resizeHandles val="exact"/>
        </dgm:presLayoutVars>
      </dgm:prSet>
      <dgm:spPr/>
    </dgm:pt>
    <dgm:pt modelId="{34014AF3-8AB4-436C-9CD3-D8A8D37880AC}" type="pres">
      <dgm:prSet presAssocID="{F8907AE3-A4F8-48AD-A3C7-5F1BD802BF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365765-1B02-4901-8A01-DE2D76B414A7}" type="pres">
      <dgm:prSet presAssocID="{B38C7255-4D58-40FC-9F11-2EDB281C2236}" presName="spacer" presStyleCnt="0"/>
      <dgm:spPr/>
    </dgm:pt>
    <dgm:pt modelId="{D10589FE-CD86-436F-96E8-29AA17F1BE80}" type="pres">
      <dgm:prSet presAssocID="{1981BB36-8E63-4E0F-90E6-B9B4F3184D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FCE3EB-799E-47E6-962B-A7D3E894B4CD}" type="pres">
      <dgm:prSet presAssocID="{C0369A0D-286A-4121-9987-ED1A5242ED81}" presName="spacer" presStyleCnt="0"/>
      <dgm:spPr/>
    </dgm:pt>
    <dgm:pt modelId="{0B1ABB2D-5369-4C7E-B70B-966E840935AB}" type="pres">
      <dgm:prSet presAssocID="{95B9B9D7-C0F1-40EC-8C82-EE2ADFCAFD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BAA21F-BD59-4AF1-A96B-1553B6950BE4}" srcId="{AE469788-C4C0-4F71-865E-0BB2C3F9F43A}" destId="{F8907AE3-A4F8-48AD-A3C7-5F1BD802BFFC}" srcOrd="0" destOrd="0" parTransId="{AD434FA1-EA82-44EE-8608-7DE7D82B344E}" sibTransId="{B38C7255-4D58-40FC-9F11-2EDB281C2236}"/>
    <dgm:cxn modelId="{48C2FC2A-9FDE-4FB9-BC3D-317DDA7ED19B}" srcId="{AE469788-C4C0-4F71-865E-0BB2C3F9F43A}" destId="{1981BB36-8E63-4E0F-90E6-B9B4F3184D0B}" srcOrd="1" destOrd="0" parTransId="{C0DDF861-FE2B-419B-AC98-04E249BE28F9}" sibTransId="{C0369A0D-286A-4121-9987-ED1A5242ED81}"/>
    <dgm:cxn modelId="{8BF8245B-8F42-4DA4-8D02-B54654008D63}" srcId="{AE469788-C4C0-4F71-865E-0BB2C3F9F43A}" destId="{95B9B9D7-C0F1-40EC-8C82-EE2ADFCAFDB0}" srcOrd="2" destOrd="0" parTransId="{A251B6C7-46BA-433D-A21F-2CEC96D0B04E}" sibTransId="{02300CC1-2CF9-4B96-8135-4E8D041031CE}"/>
    <dgm:cxn modelId="{9FCD315A-DC31-4901-B55A-AD460D5E78DF}" type="presOf" srcId="{1981BB36-8E63-4E0F-90E6-B9B4F3184D0B}" destId="{D10589FE-CD86-436F-96E8-29AA17F1BE80}" srcOrd="0" destOrd="0" presId="urn:microsoft.com/office/officeart/2005/8/layout/vList2"/>
    <dgm:cxn modelId="{3B150481-D4AA-424E-8050-30AA841E1E6E}" type="presOf" srcId="{AE469788-C4C0-4F71-865E-0BB2C3F9F43A}" destId="{7E97F5FE-5A66-4843-B604-41E6CC44720E}" srcOrd="0" destOrd="0" presId="urn:microsoft.com/office/officeart/2005/8/layout/vList2"/>
    <dgm:cxn modelId="{A154B086-4A0F-4629-9649-794FD90E808A}" type="presOf" srcId="{95B9B9D7-C0F1-40EC-8C82-EE2ADFCAFDB0}" destId="{0B1ABB2D-5369-4C7E-B70B-966E840935AB}" srcOrd="0" destOrd="0" presId="urn:microsoft.com/office/officeart/2005/8/layout/vList2"/>
    <dgm:cxn modelId="{77F51B88-DA1F-4173-ACA3-BED3BB7F3EF3}" type="presOf" srcId="{F8907AE3-A4F8-48AD-A3C7-5F1BD802BFFC}" destId="{34014AF3-8AB4-436C-9CD3-D8A8D37880AC}" srcOrd="0" destOrd="0" presId="urn:microsoft.com/office/officeart/2005/8/layout/vList2"/>
    <dgm:cxn modelId="{B8D5C07D-00ED-4D75-906C-0DAAC4C72F9B}" type="presParOf" srcId="{7E97F5FE-5A66-4843-B604-41E6CC44720E}" destId="{34014AF3-8AB4-436C-9CD3-D8A8D37880AC}" srcOrd="0" destOrd="0" presId="urn:microsoft.com/office/officeart/2005/8/layout/vList2"/>
    <dgm:cxn modelId="{6EDCEC95-983F-40C2-A119-FCF0DFBC7F2E}" type="presParOf" srcId="{7E97F5FE-5A66-4843-B604-41E6CC44720E}" destId="{63365765-1B02-4901-8A01-DE2D76B414A7}" srcOrd="1" destOrd="0" presId="urn:microsoft.com/office/officeart/2005/8/layout/vList2"/>
    <dgm:cxn modelId="{19DB52BE-58ED-4ABA-8FDA-BC9BA6EC72BE}" type="presParOf" srcId="{7E97F5FE-5A66-4843-B604-41E6CC44720E}" destId="{D10589FE-CD86-436F-96E8-29AA17F1BE80}" srcOrd="2" destOrd="0" presId="urn:microsoft.com/office/officeart/2005/8/layout/vList2"/>
    <dgm:cxn modelId="{54175FFF-1AAB-4E77-A02D-61DC6C623B08}" type="presParOf" srcId="{7E97F5FE-5A66-4843-B604-41E6CC44720E}" destId="{F0FCE3EB-799E-47E6-962B-A7D3E894B4CD}" srcOrd="3" destOrd="0" presId="urn:microsoft.com/office/officeart/2005/8/layout/vList2"/>
    <dgm:cxn modelId="{11242B54-FB4C-459D-A3D2-9EC260A96703}" type="presParOf" srcId="{7E97F5FE-5A66-4843-B604-41E6CC44720E}" destId="{0B1ABB2D-5369-4C7E-B70B-966E840935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469788-C4C0-4F71-865E-0BB2C3F9F43A}" type="doc">
      <dgm:prSet loTypeId="urn:microsoft.com/office/officeart/2005/8/layout/vList2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8907AE3-A4F8-48AD-A3C7-5F1BD802BFF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What areas of the city do you feel have inequal access and to what?</a:t>
          </a:r>
        </a:p>
      </dgm:t>
    </dgm:pt>
    <dgm:pt modelId="{AD434FA1-EA82-44EE-8608-7DE7D82B344E}" type="parTrans" cxnId="{00BAA21F-BD59-4AF1-A96B-1553B6950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8C7255-4D58-40FC-9F11-2EDB281C2236}" type="sibTrans" cxnId="{00BAA21F-BD59-4AF1-A96B-1553B6950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BB36-8E63-4E0F-90E6-B9B4F3184D0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Are there environmental issues that impact certain areas more (air quality, noise, etc.)?</a:t>
          </a:r>
        </a:p>
      </dgm:t>
    </dgm:pt>
    <dgm:pt modelId="{C0DDF861-FE2B-419B-AC98-04E249BE28F9}" type="parTrans" cxnId="{48C2FC2A-9FDE-4FB9-BC3D-317DDA7ED1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369A0D-286A-4121-9987-ED1A5242ED81}" type="sibTrans" cxnId="{48C2FC2A-9FDE-4FB9-BC3D-317DDA7ED1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B9B9D7-C0F1-40EC-8C82-EE2ADFCAFDB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What types of improvements to access to opportunities would you like the City to prioritize?</a:t>
          </a:r>
        </a:p>
      </dgm:t>
    </dgm:pt>
    <dgm:pt modelId="{A251B6C7-46BA-433D-A21F-2CEC96D0B04E}" type="parTrans" cxnId="{8BF8245B-8F42-4DA4-8D02-B54654008D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300CC1-2CF9-4B96-8135-4E8D041031CE}" type="sibTrans" cxnId="{8BF8245B-8F42-4DA4-8D02-B54654008D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97F5FE-5A66-4843-B604-41E6CC44720E}" type="pres">
      <dgm:prSet presAssocID="{AE469788-C4C0-4F71-865E-0BB2C3F9F43A}" presName="linear" presStyleCnt="0">
        <dgm:presLayoutVars>
          <dgm:animLvl val="lvl"/>
          <dgm:resizeHandles val="exact"/>
        </dgm:presLayoutVars>
      </dgm:prSet>
      <dgm:spPr/>
    </dgm:pt>
    <dgm:pt modelId="{34014AF3-8AB4-436C-9CD3-D8A8D37880AC}" type="pres">
      <dgm:prSet presAssocID="{F8907AE3-A4F8-48AD-A3C7-5F1BD802BF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365765-1B02-4901-8A01-DE2D76B414A7}" type="pres">
      <dgm:prSet presAssocID="{B38C7255-4D58-40FC-9F11-2EDB281C2236}" presName="spacer" presStyleCnt="0"/>
      <dgm:spPr/>
    </dgm:pt>
    <dgm:pt modelId="{D10589FE-CD86-436F-96E8-29AA17F1BE80}" type="pres">
      <dgm:prSet presAssocID="{1981BB36-8E63-4E0F-90E6-B9B4F3184D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FCE3EB-799E-47E6-962B-A7D3E894B4CD}" type="pres">
      <dgm:prSet presAssocID="{C0369A0D-286A-4121-9987-ED1A5242ED81}" presName="spacer" presStyleCnt="0"/>
      <dgm:spPr/>
    </dgm:pt>
    <dgm:pt modelId="{0B1ABB2D-5369-4C7E-B70B-966E840935AB}" type="pres">
      <dgm:prSet presAssocID="{95B9B9D7-C0F1-40EC-8C82-EE2ADFCAFD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BAA21F-BD59-4AF1-A96B-1553B6950BE4}" srcId="{AE469788-C4C0-4F71-865E-0BB2C3F9F43A}" destId="{F8907AE3-A4F8-48AD-A3C7-5F1BD802BFFC}" srcOrd="0" destOrd="0" parTransId="{AD434FA1-EA82-44EE-8608-7DE7D82B344E}" sibTransId="{B38C7255-4D58-40FC-9F11-2EDB281C2236}"/>
    <dgm:cxn modelId="{48C2FC2A-9FDE-4FB9-BC3D-317DDA7ED19B}" srcId="{AE469788-C4C0-4F71-865E-0BB2C3F9F43A}" destId="{1981BB36-8E63-4E0F-90E6-B9B4F3184D0B}" srcOrd="1" destOrd="0" parTransId="{C0DDF861-FE2B-419B-AC98-04E249BE28F9}" sibTransId="{C0369A0D-286A-4121-9987-ED1A5242ED81}"/>
    <dgm:cxn modelId="{8BF8245B-8F42-4DA4-8D02-B54654008D63}" srcId="{AE469788-C4C0-4F71-865E-0BB2C3F9F43A}" destId="{95B9B9D7-C0F1-40EC-8C82-EE2ADFCAFDB0}" srcOrd="2" destOrd="0" parTransId="{A251B6C7-46BA-433D-A21F-2CEC96D0B04E}" sibTransId="{02300CC1-2CF9-4B96-8135-4E8D041031CE}"/>
    <dgm:cxn modelId="{9FCD315A-DC31-4901-B55A-AD460D5E78DF}" type="presOf" srcId="{1981BB36-8E63-4E0F-90E6-B9B4F3184D0B}" destId="{D10589FE-CD86-436F-96E8-29AA17F1BE80}" srcOrd="0" destOrd="0" presId="urn:microsoft.com/office/officeart/2005/8/layout/vList2"/>
    <dgm:cxn modelId="{3B150481-D4AA-424E-8050-30AA841E1E6E}" type="presOf" srcId="{AE469788-C4C0-4F71-865E-0BB2C3F9F43A}" destId="{7E97F5FE-5A66-4843-B604-41E6CC44720E}" srcOrd="0" destOrd="0" presId="urn:microsoft.com/office/officeart/2005/8/layout/vList2"/>
    <dgm:cxn modelId="{A154B086-4A0F-4629-9649-794FD90E808A}" type="presOf" srcId="{95B9B9D7-C0F1-40EC-8C82-EE2ADFCAFDB0}" destId="{0B1ABB2D-5369-4C7E-B70B-966E840935AB}" srcOrd="0" destOrd="0" presId="urn:microsoft.com/office/officeart/2005/8/layout/vList2"/>
    <dgm:cxn modelId="{77F51B88-DA1F-4173-ACA3-BED3BB7F3EF3}" type="presOf" srcId="{F8907AE3-A4F8-48AD-A3C7-5F1BD802BFFC}" destId="{34014AF3-8AB4-436C-9CD3-D8A8D37880AC}" srcOrd="0" destOrd="0" presId="urn:microsoft.com/office/officeart/2005/8/layout/vList2"/>
    <dgm:cxn modelId="{B8D5C07D-00ED-4D75-906C-0DAAC4C72F9B}" type="presParOf" srcId="{7E97F5FE-5A66-4843-B604-41E6CC44720E}" destId="{34014AF3-8AB4-436C-9CD3-D8A8D37880AC}" srcOrd="0" destOrd="0" presId="urn:microsoft.com/office/officeart/2005/8/layout/vList2"/>
    <dgm:cxn modelId="{6EDCEC95-983F-40C2-A119-FCF0DFBC7F2E}" type="presParOf" srcId="{7E97F5FE-5A66-4843-B604-41E6CC44720E}" destId="{63365765-1B02-4901-8A01-DE2D76B414A7}" srcOrd="1" destOrd="0" presId="urn:microsoft.com/office/officeart/2005/8/layout/vList2"/>
    <dgm:cxn modelId="{19DB52BE-58ED-4ABA-8FDA-BC9BA6EC72BE}" type="presParOf" srcId="{7E97F5FE-5A66-4843-B604-41E6CC44720E}" destId="{D10589FE-CD86-436F-96E8-29AA17F1BE80}" srcOrd="2" destOrd="0" presId="urn:microsoft.com/office/officeart/2005/8/layout/vList2"/>
    <dgm:cxn modelId="{54175FFF-1AAB-4E77-A02D-61DC6C623B08}" type="presParOf" srcId="{7E97F5FE-5A66-4843-B604-41E6CC44720E}" destId="{F0FCE3EB-799E-47E6-962B-A7D3E894B4CD}" srcOrd="3" destOrd="0" presId="urn:microsoft.com/office/officeart/2005/8/layout/vList2"/>
    <dgm:cxn modelId="{11242B54-FB4C-459D-A3D2-9EC260A96703}" type="presParOf" srcId="{7E97F5FE-5A66-4843-B604-41E6CC44720E}" destId="{0B1ABB2D-5369-4C7E-B70B-966E840935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469788-C4C0-4F71-865E-0BB2C3F9F43A}" type="doc">
      <dgm:prSet loTypeId="urn:microsoft.com/office/officeart/2005/8/layout/default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8907AE3-A4F8-48AD-A3C7-5F1BD802BFF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Are there areas of the city that have substandard housing?</a:t>
          </a:r>
        </a:p>
      </dgm:t>
    </dgm:pt>
    <dgm:pt modelId="{AD434FA1-EA82-44EE-8608-7DE7D82B344E}" type="parTrans" cxnId="{00BAA21F-BD59-4AF1-A96B-1553B6950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8C7255-4D58-40FC-9F11-2EDB281C2236}" type="sibTrans" cxnId="{00BAA21F-BD59-4AF1-A96B-1553B6950B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BB36-8E63-4E0F-90E6-B9B4F3184D0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How can the City help prevent or address displacement risk?</a:t>
          </a:r>
        </a:p>
      </dgm:t>
    </dgm:pt>
    <dgm:pt modelId="{C0DDF861-FE2B-419B-AC98-04E249BE28F9}" type="parTrans" cxnId="{48C2FC2A-9FDE-4FB9-BC3D-317DDA7ED1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0369A0D-286A-4121-9987-ED1A5242ED81}" type="sibTrans" cxnId="{48C2FC2A-9FDE-4FB9-BC3D-317DDA7ED1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9CCA97-F1BB-49F3-9CEE-5BE1E076349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What other types of housing need needs do you think are an issue in the city?</a:t>
          </a:r>
        </a:p>
      </dgm:t>
    </dgm:pt>
    <dgm:pt modelId="{3099983C-3E64-41C7-9098-48909D9008AF}" type="parTrans" cxnId="{56B18AB6-2407-4270-9F7C-E33EFC55F8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6A11EE-3E6A-494F-976B-083B61C18CE5}" type="sibTrans" cxnId="{56B18AB6-2407-4270-9F7C-E33EFC55F8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4BEA46-1CFA-42AF-B6DB-9083E1B3169C}" type="pres">
      <dgm:prSet presAssocID="{AE469788-C4C0-4F71-865E-0BB2C3F9F43A}" presName="diagram" presStyleCnt="0">
        <dgm:presLayoutVars>
          <dgm:dir/>
          <dgm:resizeHandles val="exact"/>
        </dgm:presLayoutVars>
      </dgm:prSet>
      <dgm:spPr/>
    </dgm:pt>
    <dgm:pt modelId="{78861BC4-7E7B-4492-9566-FB0F27348386}" type="pres">
      <dgm:prSet presAssocID="{F8907AE3-A4F8-48AD-A3C7-5F1BD802BFFC}" presName="node" presStyleLbl="node1" presStyleIdx="0" presStyleCnt="3">
        <dgm:presLayoutVars>
          <dgm:bulletEnabled val="1"/>
        </dgm:presLayoutVars>
      </dgm:prSet>
      <dgm:spPr/>
    </dgm:pt>
    <dgm:pt modelId="{FF318940-68D9-4C0D-8938-4488F67CEA91}" type="pres">
      <dgm:prSet presAssocID="{B38C7255-4D58-40FC-9F11-2EDB281C2236}" presName="sibTrans" presStyleCnt="0"/>
      <dgm:spPr/>
    </dgm:pt>
    <dgm:pt modelId="{FCA296F7-A626-4BD8-91BA-C6897BEA99E4}" type="pres">
      <dgm:prSet presAssocID="{459CCA97-F1BB-49F3-9CEE-5BE1E0763493}" presName="node" presStyleLbl="node1" presStyleIdx="1" presStyleCnt="3">
        <dgm:presLayoutVars>
          <dgm:bulletEnabled val="1"/>
        </dgm:presLayoutVars>
      </dgm:prSet>
      <dgm:spPr/>
    </dgm:pt>
    <dgm:pt modelId="{5A19918B-0594-45AA-A74B-5A986D4DAFBB}" type="pres">
      <dgm:prSet presAssocID="{0A6A11EE-3E6A-494F-976B-083B61C18CE5}" presName="sibTrans" presStyleCnt="0"/>
      <dgm:spPr/>
    </dgm:pt>
    <dgm:pt modelId="{C810A7A8-E961-4066-9E9C-F035237DA4CB}" type="pres">
      <dgm:prSet presAssocID="{1981BB36-8E63-4E0F-90E6-B9B4F3184D0B}" presName="node" presStyleLbl="node1" presStyleIdx="2" presStyleCnt="3">
        <dgm:presLayoutVars>
          <dgm:bulletEnabled val="1"/>
        </dgm:presLayoutVars>
      </dgm:prSet>
      <dgm:spPr/>
    </dgm:pt>
  </dgm:ptLst>
  <dgm:cxnLst>
    <dgm:cxn modelId="{EA22EF0B-846A-420B-85E7-7211C038CADA}" type="presOf" srcId="{F8907AE3-A4F8-48AD-A3C7-5F1BD802BFFC}" destId="{78861BC4-7E7B-4492-9566-FB0F27348386}" srcOrd="0" destOrd="0" presId="urn:microsoft.com/office/officeart/2005/8/layout/default"/>
    <dgm:cxn modelId="{0AF0D117-BED3-489A-80BF-4C333B25F3E5}" type="presOf" srcId="{1981BB36-8E63-4E0F-90E6-B9B4F3184D0B}" destId="{C810A7A8-E961-4066-9E9C-F035237DA4CB}" srcOrd="0" destOrd="0" presId="urn:microsoft.com/office/officeart/2005/8/layout/default"/>
    <dgm:cxn modelId="{00BAA21F-BD59-4AF1-A96B-1553B6950BE4}" srcId="{AE469788-C4C0-4F71-865E-0BB2C3F9F43A}" destId="{F8907AE3-A4F8-48AD-A3C7-5F1BD802BFFC}" srcOrd="0" destOrd="0" parTransId="{AD434FA1-EA82-44EE-8608-7DE7D82B344E}" sibTransId="{B38C7255-4D58-40FC-9F11-2EDB281C2236}"/>
    <dgm:cxn modelId="{48C2FC2A-9FDE-4FB9-BC3D-317DDA7ED19B}" srcId="{AE469788-C4C0-4F71-865E-0BB2C3F9F43A}" destId="{1981BB36-8E63-4E0F-90E6-B9B4F3184D0B}" srcOrd="2" destOrd="0" parTransId="{C0DDF861-FE2B-419B-AC98-04E249BE28F9}" sibTransId="{C0369A0D-286A-4121-9987-ED1A5242ED81}"/>
    <dgm:cxn modelId="{3B83E155-9ADD-4543-8576-78AF0AA1EB50}" type="presOf" srcId="{AE469788-C4C0-4F71-865E-0BB2C3F9F43A}" destId="{A24BEA46-1CFA-42AF-B6DB-9083E1B3169C}" srcOrd="0" destOrd="0" presId="urn:microsoft.com/office/officeart/2005/8/layout/default"/>
    <dgm:cxn modelId="{54AA525A-05CF-4A81-B99D-8BCFC09270EE}" type="presOf" srcId="{459CCA97-F1BB-49F3-9CEE-5BE1E0763493}" destId="{FCA296F7-A626-4BD8-91BA-C6897BEA99E4}" srcOrd="0" destOrd="0" presId="urn:microsoft.com/office/officeart/2005/8/layout/default"/>
    <dgm:cxn modelId="{56B18AB6-2407-4270-9F7C-E33EFC55F84B}" srcId="{AE469788-C4C0-4F71-865E-0BB2C3F9F43A}" destId="{459CCA97-F1BB-49F3-9CEE-5BE1E0763493}" srcOrd="1" destOrd="0" parTransId="{3099983C-3E64-41C7-9098-48909D9008AF}" sibTransId="{0A6A11EE-3E6A-494F-976B-083B61C18CE5}"/>
    <dgm:cxn modelId="{97465A6A-860C-4B30-823B-8E8CF4D79D1F}" type="presParOf" srcId="{A24BEA46-1CFA-42AF-B6DB-9083E1B3169C}" destId="{78861BC4-7E7B-4492-9566-FB0F27348386}" srcOrd="0" destOrd="0" presId="urn:microsoft.com/office/officeart/2005/8/layout/default"/>
    <dgm:cxn modelId="{CFF1893C-23A8-4517-BB01-053B314C4AD4}" type="presParOf" srcId="{A24BEA46-1CFA-42AF-B6DB-9083E1B3169C}" destId="{FF318940-68D9-4C0D-8938-4488F67CEA91}" srcOrd="1" destOrd="0" presId="urn:microsoft.com/office/officeart/2005/8/layout/default"/>
    <dgm:cxn modelId="{853060CE-0281-4A95-A21D-BF205B6470F5}" type="presParOf" srcId="{A24BEA46-1CFA-42AF-B6DB-9083E1B3169C}" destId="{FCA296F7-A626-4BD8-91BA-C6897BEA99E4}" srcOrd="2" destOrd="0" presId="urn:microsoft.com/office/officeart/2005/8/layout/default"/>
    <dgm:cxn modelId="{DE5D056B-61F1-4EE4-8E02-9E2EB1455330}" type="presParOf" srcId="{A24BEA46-1CFA-42AF-B6DB-9083E1B3169C}" destId="{5A19918B-0594-45AA-A74B-5A986D4DAFBB}" srcOrd="3" destOrd="0" presId="urn:microsoft.com/office/officeart/2005/8/layout/default"/>
    <dgm:cxn modelId="{3B9F84FB-0CEA-45E8-A299-0351BE53F40A}" type="presParOf" srcId="{A24BEA46-1CFA-42AF-B6DB-9083E1B3169C}" destId="{C810A7A8-E961-4066-9E9C-F035237DA4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9109C-0C60-4E9A-B930-CE9CE435CB72}">
      <dsp:nvSpPr>
        <dsp:cNvPr id="0" name=""/>
        <dsp:cNvSpPr/>
      </dsp:nvSpPr>
      <dsp:spPr>
        <a:xfrm>
          <a:off x="0" y="37615"/>
          <a:ext cx="1045596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Technology happens – please be flexible and patient!</a:t>
          </a:r>
        </a:p>
      </dsp:txBody>
      <dsp:txXfrm>
        <a:off x="39295" y="76910"/>
        <a:ext cx="10377375" cy="726370"/>
      </dsp:txXfrm>
    </dsp:sp>
    <dsp:sp modelId="{EDEA8164-DD5B-4FD3-B4CD-69860A5A8512}">
      <dsp:nvSpPr>
        <dsp:cNvPr id="0" name=""/>
        <dsp:cNvSpPr/>
      </dsp:nvSpPr>
      <dsp:spPr>
        <a:xfrm>
          <a:off x="0" y="1001749"/>
          <a:ext cx="1045596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Discussion/Q&amp;A at the end of the workshop. </a:t>
          </a:r>
        </a:p>
      </dsp:txBody>
      <dsp:txXfrm>
        <a:off x="39295" y="1041044"/>
        <a:ext cx="10377375" cy="726370"/>
      </dsp:txXfrm>
    </dsp:sp>
    <dsp:sp modelId="{724063C7-847E-4998-929D-1F434AD82D79}">
      <dsp:nvSpPr>
        <dsp:cNvPr id="0" name=""/>
        <dsp:cNvSpPr/>
      </dsp:nvSpPr>
      <dsp:spPr>
        <a:xfrm>
          <a:off x="0" y="1895215"/>
          <a:ext cx="1045596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Please mute yourself when you are not speaking.</a:t>
          </a:r>
        </a:p>
      </dsp:txBody>
      <dsp:txXfrm>
        <a:off x="39295" y="1934510"/>
        <a:ext cx="10377375" cy="726370"/>
      </dsp:txXfrm>
    </dsp:sp>
    <dsp:sp modelId="{84B32A81-7F29-4563-8CA4-922915158C83}">
      <dsp:nvSpPr>
        <dsp:cNvPr id="0" name=""/>
        <dsp:cNvSpPr/>
      </dsp:nvSpPr>
      <dsp:spPr>
        <a:xfrm>
          <a:off x="0" y="2824015"/>
          <a:ext cx="1045596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the chat feature if you have any questions or comments during the presentation.</a:t>
          </a:r>
        </a:p>
      </dsp:txBody>
      <dsp:txXfrm>
        <a:off x="39295" y="2863310"/>
        <a:ext cx="10377375" cy="726370"/>
      </dsp:txXfrm>
    </dsp:sp>
    <dsp:sp modelId="{E6E5B911-2C12-4B81-98DA-9F09504057F9}">
      <dsp:nvSpPr>
        <dsp:cNvPr id="0" name=""/>
        <dsp:cNvSpPr/>
      </dsp:nvSpPr>
      <dsp:spPr>
        <a:xfrm>
          <a:off x="0" y="3752815"/>
          <a:ext cx="1045596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One person speaks at a time. Keep comments brief. You may turn on or keep your camera off when speaking.</a:t>
          </a:r>
        </a:p>
      </dsp:txBody>
      <dsp:txXfrm>
        <a:off x="39295" y="3792110"/>
        <a:ext cx="10377375" cy="7263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918D3-58E3-4118-A399-525CD2C5FBFE}">
      <dsp:nvSpPr>
        <dsp:cNvPr id="0" name=""/>
        <dsp:cNvSpPr/>
      </dsp:nvSpPr>
      <dsp:spPr>
        <a:xfrm>
          <a:off x="0" y="5485"/>
          <a:ext cx="5599798" cy="89643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tx1"/>
              </a:solidFill>
            </a:rPr>
            <a:t>Fair Housing Enforcement</a:t>
          </a:r>
        </a:p>
      </dsp:txBody>
      <dsp:txXfrm>
        <a:off x="43761" y="49246"/>
        <a:ext cx="5512276" cy="808917"/>
      </dsp:txXfrm>
    </dsp:sp>
    <dsp:sp modelId="{6C479A19-92A1-4EC7-B09D-C1BFEF93CC9E}">
      <dsp:nvSpPr>
        <dsp:cNvPr id="0" name=""/>
        <dsp:cNvSpPr/>
      </dsp:nvSpPr>
      <dsp:spPr>
        <a:xfrm>
          <a:off x="0" y="968164"/>
          <a:ext cx="5599798" cy="896439"/>
        </a:xfrm>
        <a:prstGeom prst="roundRect">
          <a:avLst/>
        </a:prstGeom>
        <a:solidFill>
          <a:schemeClr val="accent1">
            <a:shade val="50000"/>
            <a:hueOff val="78639"/>
            <a:satOff val="-28790"/>
            <a:lumOff val="211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>
              <a:solidFill>
                <a:schemeClr val="tx1"/>
              </a:solidFill>
            </a:rPr>
            <a:t>Patterns of Segregation</a:t>
          </a:r>
        </a:p>
      </dsp:txBody>
      <dsp:txXfrm>
        <a:off x="43761" y="1011925"/>
        <a:ext cx="5512276" cy="808917"/>
      </dsp:txXfrm>
    </dsp:sp>
    <dsp:sp modelId="{9F26EFCA-1BAA-4068-81A7-3989D8E9DC34}">
      <dsp:nvSpPr>
        <dsp:cNvPr id="0" name=""/>
        <dsp:cNvSpPr/>
      </dsp:nvSpPr>
      <dsp:spPr>
        <a:xfrm>
          <a:off x="0" y="1930844"/>
          <a:ext cx="5599798" cy="896439"/>
        </a:xfrm>
        <a:prstGeom prst="roundRect">
          <a:avLst/>
        </a:prstGeom>
        <a:solidFill>
          <a:schemeClr val="accent1">
            <a:shade val="50000"/>
            <a:hueOff val="157278"/>
            <a:satOff val="-57581"/>
            <a:lumOff val="423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>
              <a:solidFill>
                <a:schemeClr val="tx1"/>
              </a:solidFill>
            </a:rPr>
            <a:t>Disparities in Access to Opportunities</a:t>
          </a:r>
        </a:p>
      </dsp:txBody>
      <dsp:txXfrm>
        <a:off x="43761" y="1974605"/>
        <a:ext cx="5512276" cy="808917"/>
      </dsp:txXfrm>
    </dsp:sp>
    <dsp:sp modelId="{B92724A4-6C05-47CC-88EF-9BE105A15E54}">
      <dsp:nvSpPr>
        <dsp:cNvPr id="0" name=""/>
        <dsp:cNvSpPr/>
      </dsp:nvSpPr>
      <dsp:spPr>
        <a:xfrm>
          <a:off x="0" y="2893523"/>
          <a:ext cx="5599798" cy="896439"/>
        </a:xfrm>
        <a:prstGeom prst="roundRect">
          <a:avLst/>
        </a:prstGeom>
        <a:solidFill>
          <a:schemeClr val="accent1">
            <a:shade val="50000"/>
            <a:hueOff val="157278"/>
            <a:satOff val="-57581"/>
            <a:lumOff val="423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>
              <a:solidFill>
                <a:schemeClr val="tx1"/>
              </a:solidFill>
            </a:rPr>
            <a:t>Disproportionate Housing Needs/Displacement Risk</a:t>
          </a:r>
        </a:p>
      </dsp:txBody>
      <dsp:txXfrm>
        <a:off x="43761" y="2937284"/>
        <a:ext cx="5512276" cy="808917"/>
      </dsp:txXfrm>
    </dsp:sp>
    <dsp:sp modelId="{EE56B06D-A65C-4699-92B2-B3020334BEF3}">
      <dsp:nvSpPr>
        <dsp:cNvPr id="0" name=""/>
        <dsp:cNvSpPr/>
      </dsp:nvSpPr>
      <dsp:spPr>
        <a:xfrm>
          <a:off x="0" y="3856203"/>
          <a:ext cx="5599798" cy="896439"/>
        </a:xfrm>
        <a:prstGeom prst="roundRect">
          <a:avLst/>
        </a:prstGeom>
        <a:solidFill>
          <a:schemeClr val="accent1">
            <a:shade val="50000"/>
            <a:hueOff val="78639"/>
            <a:satOff val="-28790"/>
            <a:lumOff val="211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tx1"/>
              </a:solidFill>
            </a:rPr>
            <a:t>Racially Concentrated Areas of Poverty and Affluence (non in Marina)</a:t>
          </a:r>
        </a:p>
      </dsp:txBody>
      <dsp:txXfrm>
        <a:off x="43761" y="3899964"/>
        <a:ext cx="5512276" cy="8089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C3C95-5F42-48DE-BDB4-EAF85DAAB39D}">
      <dsp:nvSpPr>
        <dsp:cNvPr id="0" name=""/>
        <dsp:cNvSpPr/>
      </dsp:nvSpPr>
      <dsp:spPr>
        <a:xfrm>
          <a:off x="0" y="1470193"/>
          <a:ext cx="11353800" cy="1960257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5ED50-8514-4A96-9F71-3A66E0F23D64}">
      <dsp:nvSpPr>
        <dsp:cNvPr id="0" name=""/>
        <dsp:cNvSpPr/>
      </dsp:nvSpPr>
      <dsp:spPr>
        <a:xfrm>
          <a:off x="247" y="0"/>
          <a:ext cx="2665997" cy="196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Workshop 2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Site Inventory and Fair Housing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March 2023</a:t>
          </a:r>
        </a:p>
      </dsp:txBody>
      <dsp:txXfrm>
        <a:off x="247" y="0"/>
        <a:ext cx="2665997" cy="1960257"/>
      </dsp:txXfrm>
    </dsp:sp>
    <dsp:sp modelId="{61829679-D729-4A31-9A0F-45623CC7F289}">
      <dsp:nvSpPr>
        <dsp:cNvPr id="0" name=""/>
        <dsp:cNvSpPr/>
      </dsp:nvSpPr>
      <dsp:spPr>
        <a:xfrm>
          <a:off x="1088214" y="2205290"/>
          <a:ext cx="490064" cy="490064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84CAA-C4A2-4007-9161-6F34D9FAC5C4}">
      <dsp:nvSpPr>
        <dsp:cNvPr id="0" name=""/>
        <dsp:cNvSpPr/>
      </dsp:nvSpPr>
      <dsp:spPr>
        <a:xfrm>
          <a:off x="2786117" y="2940386"/>
          <a:ext cx="2397436" cy="196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500"/>
            </a:spcAft>
            <a:buNone/>
          </a:pPr>
          <a:r>
            <a:rPr lang="en-US" sz="1800" kern="1200" dirty="0"/>
            <a:t>Draft Housing Element for Public Review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500"/>
            </a:spcAft>
            <a:buNone/>
          </a:pPr>
          <a:r>
            <a:rPr lang="en-US" sz="1400" b="1" kern="1200" dirty="0"/>
            <a:t>April 2023</a:t>
          </a:r>
        </a:p>
      </dsp:txBody>
      <dsp:txXfrm>
        <a:off x="2786117" y="2940386"/>
        <a:ext cx="2397436" cy="1960257"/>
      </dsp:txXfrm>
    </dsp:sp>
    <dsp:sp modelId="{01FC3F5F-2036-42C7-A03A-4E1CF24EAB9F}">
      <dsp:nvSpPr>
        <dsp:cNvPr id="0" name=""/>
        <dsp:cNvSpPr/>
      </dsp:nvSpPr>
      <dsp:spPr>
        <a:xfrm>
          <a:off x="3739803" y="2205290"/>
          <a:ext cx="490064" cy="490064"/>
        </a:xfrm>
        <a:prstGeom prst="ellipse">
          <a:avLst/>
        </a:prstGeom>
        <a:solidFill>
          <a:schemeClr val="accent1">
            <a:shade val="50000"/>
            <a:hueOff val="98299"/>
            <a:satOff val="-35988"/>
            <a:lumOff val="26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1AEA7-8E27-4D92-A572-F9C1B81372AD}">
      <dsp:nvSpPr>
        <dsp:cNvPr id="0" name=""/>
        <dsp:cNvSpPr/>
      </dsp:nvSpPr>
      <dsp:spPr>
        <a:xfrm>
          <a:off x="5303426" y="0"/>
          <a:ext cx="2397436" cy="196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Public Hearings on Draft Housing Element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April-May 2023</a:t>
          </a:r>
        </a:p>
      </dsp:txBody>
      <dsp:txXfrm>
        <a:off x="5303426" y="0"/>
        <a:ext cx="2397436" cy="1960257"/>
      </dsp:txXfrm>
    </dsp:sp>
    <dsp:sp modelId="{A48749B2-70EE-4959-8FDE-119C8EED579D}">
      <dsp:nvSpPr>
        <dsp:cNvPr id="0" name=""/>
        <dsp:cNvSpPr/>
      </dsp:nvSpPr>
      <dsp:spPr>
        <a:xfrm>
          <a:off x="6257112" y="2205290"/>
          <a:ext cx="490064" cy="490064"/>
        </a:xfrm>
        <a:prstGeom prst="ellipse">
          <a:avLst/>
        </a:prstGeom>
        <a:solidFill>
          <a:schemeClr val="accent1">
            <a:shade val="50000"/>
            <a:hueOff val="196598"/>
            <a:satOff val="-71976"/>
            <a:lumOff val="529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FFE2-1B30-4488-9415-916A1B4E889A}">
      <dsp:nvSpPr>
        <dsp:cNvPr id="0" name=""/>
        <dsp:cNvSpPr/>
      </dsp:nvSpPr>
      <dsp:spPr>
        <a:xfrm>
          <a:off x="7820735" y="2940386"/>
          <a:ext cx="2397436" cy="196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Housing Element to State HCD for review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June 2023</a:t>
          </a:r>
        </a:p>
      </dsp:txBody>
      <dsp:txXfrm>
        <a:off x="7820735" y="2940386"/>
        <a:ext cx="2397436" cy="1960257"/>
      </dsp:txXfrm>
    </dsp:sp>
    <dsp:sp modelId="{5EF736D3-5AE9-44DA-9CA5-033B10BBA424}">
      <dsp:nvSpPr>
        <dsp:cNvPr id="0" name=""/>
        <dsp:cNvSpPr/>
      </dsp:nvSpPr>
      <dsp:spPr>
        <a:xfrm>
          <a:off x="8774421" y="2205290"/>
          <a:ext cx="490064" cy="490064"/>
        </a:xfrm>
        <a:prstGeom prst="ellipse">
          <a:avLst/>
        </a:prstGeom>
        <a:solidFill>
          <a:schemeClr val="accent1">
            <a:shade val="50000"/>
            <a:hueOff val="98299"/>
            <a:satOff val="-35988"/>
            <a:lumOff val="26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35665-1343-4C58-B898-DCFCE8E9C6B6}">
      <dsp:nvSpPr>
        <dsp:cNvPr id="0" name=""/>
        <dsp:cNvSpPr/>
      </dsp:nvSpPr>
      <dsp:spPr>
        <a:xfrm>
          <a:off x="0" y="42595"/>
          <a:ext cx="442221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6:30-6:40</a:t>
          </a:r>
        </a:p>
      </dsp:txBody>
      <dsp:txXfrm>
        <a:off x="31613" y="74208"/>
        <a:ext cx="4358988" cy="584369"/>
      </dsp:txXfrm>
    </dsp:sp>
    <dsp:sp modelId="{FB938C19-F228-4ED7-BEB7-C84A5AE14FCA}">
      <dsp:nvSpPr>
        <dsp:cNvPr id="0" name=""/>
        <dsp:cNvSpPr/>
      </dsp:nvSpPr>
      <dsp:spPr>
        <a:xfrm>
          <a:off x="0" y="690190"/>
          <a:ext cx="442221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40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Welcome and Introductions </a:t>
          </a:r>
        </a:p>
      </dsp:txBody>
      <dsp:txXfrm>
        <a:off x="0" y="690190"/>
        <a:ext cx="4422214" cy="447120"/>
      </dsp:txXfrm>
    </dsp:sp>
    <dsp:sp modelId="{A843C547-11A3-4576-9A07-70AF33EE1885}">
      <dsp:nvSpPr>
        <dsp:cNvPr id="0" name=""/>
        <dsp:cNvSpPr/>
      </dsp:nvSpPr>
      <dsp:spPr>
        <a:xfrm>
          <a:off x="0" y="1137310"/>
          <a:ext cx="442221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6:40-7:10</a:t>
          </a:r>
        </a:p>
      </dsp:txBody>
      <dsp:txXfrm>
        <a:off x="31613" y="1168923"/>
        <a:ext cx="4358988" cy="584369"/>
      </dsp:txXfrm>
    </dsp:sp>
    <dsp:sp modelId="{19724E06-1F5B-4E64-BF49-65BF27A0B799}">
      <dsp:nvSpPr>
        <dsp:cNvPr id="0" name=""/>
        <dsp:cNvSpPr/>
      </dsp:nvSpPr>
      <dsp:spPr>
        <a:xfrm>
          <a:off x="0" y="1784905"/>
          <a:ext cx="442221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40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AFFH Presentation</a:t>
          </a:r>
        </a:p>
      </dsp:txBody>
      <dsp:txXfrm>
        <a:off x="0" y="1784905"/>
        <a:ext cx="4422214" cy="447120"/>
      </dsp:txXfrm>
    </dsp:sp>
    <dsp:sp modelId="{F18A3518-6384-4472-BB10-14595B4D0716}">
      <dsp:nvSpPr>
        <dsp:cNvPr id="0" name=""/>
        <dsp:cNvSpPr/>
      </dsp:nvSpPr>
      <dsp:spPr>
        <a:xfrm>
          <a:off x="0" y="2232025"/>
          <a:ext cx="442221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7:10-7:50</a:t>
          </a:r>
        </a:p>
      </dsp:txBody>
      <dsp:txXfrm>
        <a:off x="31613" y="2263638"/>
        <a:ext cx="4358988" cy="584369"/>
      </dsp:txXfrm>
    </dsp:sp>
    <dsp:sp modelId="{F454F62C-5E3F-4E7E-B095-C19E1BA5747A}">
      <dsp:nvSpPr>
        <dsp:cNvPr id="0" name=""/>
        <dsp:cNvSpPr/>
      </dsp:nvSpPr>
      <dsp:spPr>
        <a:xfrm>
          <a:off x="0" y="2879620"/>
          <a:ext cx="442221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40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Discussion and Q&amp;A</a:t>
          </a:r>
        </a:p>
      </dsp:txBody>
      <dsp:txXfrm>
        <a:off x="0" y="2879620"/>
        <a:ext cx="4422214" cy="447120"/>
      </dsp:txXfrm>
    </dsp:sp>
    <dsp:sp modelId="{4F4E36AF-AA7A-48CE-B14E-35CAED60B540}">
      <dsp:nvSpPr>
        <dsp:cNvPr id="0" name=""/>
        <dsp:cNvSpPr/>
      </dsp:nvSpPr>
      <dsp:spPr>
        <a:xfrm>
          <a:off x="0" y="3326739"/>
          <a:ext cx="442221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7:50-8:00</a:t>
          </a:r>
        </a:p>
      </dsp:txBody>
      <dsp:txXfrm>
        <a:off x="31613" y="3358352"/>
        <a:ext cx="4358988" cy="584369"/>
      </dsp:txXfrm>
    </dsp:sp>
    <dsp:sp modelId="{DD01015B-51A2-4903-9881-6BC457D120C4}">
      <dsp:nvSpPr>
        <dsp:cNvPr id="0" name=""/>
        <dsp:cNvSpPr/>
      </dsp:nvSpPr>
      <dsp:spPr>
        <a:xfrm>
          <a:off x="0" y="3974335"/>
          <a:ext cx="4422214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40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Get Involved and Next Steps  </a:t>
          </a:r>
        </a:p>
      </dsp:txBody>
      <dsp:txXfrm>
        <a:off x="0" y="3974335"/>
        <a:ext cx="4422214" cy="447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044F3-A04D-4156-93A8-2A75DE2852A4}">
      <dsp:nvSpPr>
        <dsp:cNvPr id="0" name=""/>
        <dsp:cNvSpPr/>
      </dsp:nvSpPr>
      <dsp:spPr>
        <a:xfrm>
          <a:off x="0" y="1914820"/>
          <a:ext cx="6233155" cy="90778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41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</a:rPr>
            <a:t>Fair Housing Issues</a:t>
          </a:r>
        </a:p>
      </dsp:txBody>
      <dsp:txXfrm>
        <a:off x="0" y="2141766"/>
        <a:ext cx="6006209" cy="453892"/>
      </dsp:txXfrm>
    </dsp:sp>
    <dsp:sp modelId="{553D4FAF-F34C-492B-B7BE-DD93042C1CFF}">
      <dsp:nvSpPr>
        <dsp:cNvPr id="0" name=""/>
        <dsp:cNvSpPr/>
      </dsp:nvSpPr>
      <dsp:spPr>
        <a:xfrm>
          <a:off x="0" y="2614853"/>
          <a:ext cx="1919811" cy="1748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Analyze fair housing issues with data, community input, and stakeholder interviews</a:t>
          </a:r>
        </a:p>
      </dsp:txBody>
      <dsp:txXfrm>
        <a:off x="0" y="2614853"/>
        <a:ext cx="1919811" cy="1748727"/>
      </dsp:txXfrm>
    </dsp:sp>
    <dsp:sp modelId="{117B39DB-35E2-4D9A-B5BB-A31671F8FD97}">
      <dsp:nvSpPr>
        <dsp:cNvPr id="0" name=""/>
        <dsp:cNvSpPr/>
      </dsp:nvSpPr>
      <dsp:spPr>
        <a:xfrm>
          <a:off x="1919811" y="2217415"/>
          <a:ext cx="4313343" cy="90778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80000"/>
                <a:hueOff val="88483"/>
                <a:satOff val="-34804"/>
                <a:lumOff val="193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8483"/>
                <a:satOff val="-34804"/>
                <a:lumOff val="193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8483"/>
                <a:satOff val="-34804"/>
                <a:lumOff val="193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41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Contributing Factors</a:t>
          </a:r>
        </a:p>
      </dsp:txBody>
      <dsp:txXfrm>
        <a:off x="1919811" y="2444361"/>
        <a:ext cx="4086397" cy="453892"/>
      </dsp:txXfrm>
    </dsp:sp>
    <dsp:sp modelId="{67702A67-DF16-464D-9DD6-AC351DD6A458}">
      <dsp:nvSpPr>
        <dsp:cNvPr id="0" name=""/>
        <dsp:cNvSpPr/>
      </dsp:nvSpPr>
      <dsp:spPr>
        <a:xfrm>
          <a:off x="1919811" y="2917448"/>
          <a:ext cx="1919811" cy="1748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Identify main, contributing factors that are leading to fair housing issues in the city.</a:t>
          </a:r>
        </a:p>
      </dsp:txBody>
      <dsp:txXfrm>
        <a:off x="1919811" y="2917448"/>
        <a:ext cx="1919811" cy="1748727"/>
      </dsp:txXfrm>
    </dsp:sp>
    <dsp:sp modelId="{696A9C96-10B7-423D-9076-455B60715E8B}">
      <dsp:nvSpPr>
        <dsp:cNvPr id="0" name=""/>
        <dsp:cNvSpPr/>
      </dsp:nvSpPr>
      <dsp:spPr>
        <a:xfrm>
          <a:off x="3839623" y="2520010"/>
          <a:ext cx="2393531" cy="90778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80000"/>
                <a:hueOff val="176967"/>
                <a:satOff val="-69609"/>
                <a:lumOff val="386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6967"/>
                <a:satOff val="-69609"/>
                <a:lumOff val="386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6967"/>
                <a:satOff val="-69609"/>
                <a:lumOff val="386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41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</a:rPr>
            <a:t>Meaningful Actions</a:t>
          </a:r>
        </a:p>
      </dsp:txBody>
      <dsp:txXfrm>
        <a:off x="3839623" y="2746956"/>
        <a:ext cx="2166585" cy="453892"/>
      </dsp:txXfrm>
    </dsp:sp>
    <dsp:sp modelId="{69DC8A73-A7DB-4E6E-B819-F922F44C717F}">
      <dsp:nvSpPr>
        <dsp:cNvPr id="0" name=""/>
        <dsp:cNvSpPr/>
      </dsp:nvSpPr>
      <dsp:spPr>
        <a:xfrm>
          <a:off x="3839623" y="3220043"/>
          <a:ext cx="1919811" cy="17231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Include meaningful actions to address and overcome the identified fair housing issues/factors</a:t>
          </a:r>
        </a:p>
      </dsp:txBody>
      <dsp:txXfrm>
        <a:off x="3839623" y="3220043"/>
        <a:ext cx="1919811" cy="1723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D0D94-6078-495A-829D-84834E41964A}">
      <dsp:nvSpPr>
        <dsp:cNvPr id="0" name=""/>
        <dsp:cNvSpPr/>
      </dsp:nvSpPr>
      <dsp:spPr>
        <a:xfrm>
          <a:off x="0" y="400848"/>
          <a:ext cx="11339513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99B30-12E2-4E84-B277-40C4B2DEC86C}">
      <dsp:nvSpPr>
        <dsp:cNvPr id="0" name=""/>
        <dsp:cNvSpPr/>
      </dsp:nvSpPr>
      <dsp:spPr>
        <a:xfrm>
          <a:off x="566975" y="2328"/>
          <a:ext cx="7937659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25" tIns="0" rIns="3000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Outreach</a:t>
          </a:r>
          <a:endParaRPr lang="en-US" sz="2700" kern="1200" dirty="0"/>
        </a:p>
      </dsp:txBody>
      <dsp:txXfrm>
        <a:off x="605883" y="41236"/>
        <a:ext cx="7859843" cy="719224"/>
      </dsp:txXfrm>
    </dsp:sp>
    <dsp:sp modelId="{1E7D1EAB-00D3-4A01-8BD3-B7B649EBE3DB}">
      <dsp:nvSpPr>
        <dsp:cNvPr id="0" name=""/>
        <dsp:cNvSpPr/>
      </dsp:nvSpPr>
      <dsp:spPr>
        <a:xfrm>
          <a:off x="0" y="1625568"/>
          <a:ext cx="11339513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4F009-9AB4-4379-AFD3-229E915146A3}">
      <dsp:nvSpPr>
        <dsp:cNvPr id="0" name=""/>
        <dsp:cNvSpPr/>
      </dsp:nvSpPr>
      <dsp:spPr>
        <a:xfrm>
          <a:off x="566975" y="1227048"/>
          <a:ext cx="7937659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25" tIns="0" rIns="3000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Assessment of Fair Housing</a:t>
          </a:r>
          <a:endParaRPr lang="en-US" sz="2700" kern="1200" dirty="0"/>
        </a:p>
      </dsp:txBody>
      <dsp:txXfrm>
        <a:off x="605883" y="1265956"/>
        <a:ext cx="7859843" cy="719224"/>
      </dsp:txXfrm>
    </dsp:sp>
    <dsp:sp modelId="{665EA076-31C0-4BFC-8EBA-F1B8D97AAA07}">
      <dsp:nvSpPr>
        <dsp:cNvPr id="0" name=""/>
        <dsp:cNvSpPr/>
      </dsp:nvSpPr>
      <dsp:spPr>
        <a:xfrm>
          <a:off x="0" y="2850289"/>
          <a:ext cx="11339513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C16E6-2CFF-442F-81B5-CA7F45977635}">
      <dsp:nvSpPr>
        <dsp:cNvPr id="0" name=""/>
        <dsp:cNvSpPr/>
      </dsp:nvSpPr>
      <dsp:spPr>
        <a:xfrm>
          <a:off x="566975" y="2451768"/>
          <a:ext cx="7937659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25" tIns="0" rIns="3000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Sites Analysis</a:t>
          </a:r>
          <a:endParaRPr lang="en-US" sz="2700" kern="1200" dirty="0"/>
        </a:p>
      </dsp:txBody>
      <dsp:txXfrm>
        <a:off x="605883" y="2490676"/>
        <a:ext cx="7859843" cy="719224"/>
      </dsp:txXfrm>
    </dsp:sp>
    <dsp:sp modelId="{BA88F007-A554-4FB1-A336-FC1CD99EE0DE}">
      <dsp:nvSpPr>
        <dsp:cNvPr id="0" name=""/>
        <dsp:cNvSpPr/>
      </dsp:nvSpPr>
      <dsp:spPr>
        <a:xfrm>
          <a:off x="0" y="4075009"/>
          <a:ext cx="11339513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9A111-9F01-4110-AE5F-64CF9873B25B}">
      <dsp:nvSpPr>
        <dsp:cNvPr id="0" name=""/>
        <dsp:cNvSpPr/>
      </dsp:nvSpPr>
      <dsp:spPr>
        <a:xfrm>
          <a:off x="566975" y="3676489"/>
          <a:ext cx="7937659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025" tIns="0" rIns="3000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Priorities, Goals, and Actions</a:t>
          </a:r>
        </a:p>
      </dsp:txBody>
      <dsp:txXfrm>
        <a:off x="605883" y="3715397"/>
        <a:ext cx="7859843" cy="71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97E61-789C-4278-97DA-E9924A846D94}">
      <dsp:nvSpPr>
        <dsp:cNvPr id="0" name=""/>
        <dsp:cNvSpPr/>
      </dsp:nvSpPr>
      <dsp:spPr>
        <a:xfrm>
          <a:off x="-5046945" y="-773216"/>
          <a:ext cx="6010483" cy="6010483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3C412-57B7-4B46-B4D7-954D0CBE7AB8}">
      <dsp:nvSpPr>
        <dsp:cNvPr id="0" name=""/>
        <dsp:cNvSpPr/>
      </dsp:nvSpPr>
      <dsp:spPr>
        <a:xfrm>
          <a:off x="421505" y="278913"/>
          <a:ext cx="7710245" cy="558184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300" kern="1200">
              <a:solidFill>
                <a:schemeClr val="tx1"/>
              </a:solidFill>
            </a:rPr>
            <a:t>Fair Housing Enforcement and Outreach Capacity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21505" y="278913"/>
        <a:ext cx="7710245" cy="558184"/>
      </dsp:txXfrm>
    </dsp:sp>
    <dsp:sp modelId="{21443262-7D86-4734-BC96-50B46D6DB3BE}">
      <dsp:nvSpPr>
        <dsp:cNvPr id="0" name=""/>
        <dsp:cNvSpPr/>
      </dsp:nvSpPr>
      <dsp:spPr>
        <a:xfrm>
          <a:off x="72639" y="209140"/>
          <a:ext cx="697731" cy="697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EDFDE-5B93-4B53-B775-0E1F7F7D040D}">
      <dsp:nvSpPr>
        <dsp:cNvPr id="0" name=""/>
        <dsp:cNvSpPr/>
      </dsp:nvSpPr>
      <dsp:spPr>
        <a:xfrm>
          <a:off x="821484" y="1115923"/>
          <a:ext cx="7310266" cy="558184"/>
        </a:xfrm>
        <a:prstGeom prst="rect">
          <a:avLst/>
        </a:prstGeom>
        <a:solidFill>
          <a:schemeClr val="accent1">
            <a:shade val="50000"/>
            <a:hueOff val="78639"/>
            <a:satOff val="-28790"/>
            <a:lumOff val="211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</a:rPr>
            <a:t>Patterns of Segregation and Integration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821484" y="1115923"/>
        <a:ext cx="7310266" cy="558184"/>
      </dsp:txXfrm>
    </dsp:sp>
    <dsp:sp modelId="{6DAD3722-66B5-4008-AAFC-0A4D0F90D272}">
      <dsp:nvSpPr>
        <dsp:cNvPr id="0" name=""/>
        <dsp:cNvSpPr/>
      </dsp:nvSpPr>
      <dsp:spPr>
        <a:xfrm>
          <a:off x="472618" y="1046150"/>
          <a:ext cx="697731" cy="697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78639"/>
              <a:satOff val="-28790"/>
              <a:lumOff val="211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D1782-69F0-4FA9-877E-3EFC010EBBA7}">
      <dsp:nvSpPr>
        <dsp:cNvPr id="0" name=""/>
        <dsp:cNvSpPr/>
      </dsp:nvSpPr>
      <dsp:spPr>
        <a:xfrm>
          <a:off x="944245" y="1952932"/>
          <a:ext cx="7187505" cy="558184"/>
        </a:xfrm>
        <a:prstGeom prst="rect">
          <a:avLst/>
        </a:prstGeom>
        <a:solidFill>
          <a:schemeClr val="accent1">
            <a:shade val="50000"/>
            <a:hueOff val="157278"/>
            <a:satOff val="-57581"/>
            <a:lumOff val="423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</a:rPr>
            <a:t>Disparities in Access to Opportunities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944245" y="1952932"/>
        <a:ext cx="7187505" cy="558184"/>
      </dsp:txXfrm>
    </dsp:sp>
    <dsp:sp modelId="{1DC1D9C9-2AAF-4DF6-BDB3-0BC363500D5A}">
      <dsp:nvSpPr>
        <dsp:cNvPr id="0" name=""/>
        <dsp:cNvSpPr/>
      </dsp:nvSpPr>
      <dsp:spPr>
        <a:xfrm>
          <a:off x="595380" y="1883159"/>
          <a:ext cx="697731" cy="697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57278"/>
              <a:satOff val="-57581"/>
              <a:lumOff val="423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A287A-D54E-4985-8458-FCCF10B43054}">
      <dsp:nvSpPr>
        <dsp:cNvPr id="0" name=""/>
        <dsp:cNvSpPr/>
      </dsp:nvSpPr>
      <dsp:spPr>
        <a:xfrm>
          <a:off x="821484" y="2789941"/>
          <a:ext cx="7310266" cy="558184"/>
        </a:xfrm>
        <a:prstGeom prst="rect">
          <a:avLst/>
        </a:prstGeom>
        <a:solidFill>
          <a:schemeClr val="accent1">
            <a:shade val="50000"/>
            <a:hueOff val="157278"/>
            <a:satOff val="-57581"/>
            <a:lumOff val="423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</a:rPr>
            <a:t>Disproportionate Housing Needs/Displacement Risk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821484" y="2789941"/>
        <a:ext cx="7310266" cy="558184"/>
      </dsp:txXfrm>
    </dsp:sp>
    <dsp:sp modelId="{03CD9450-AA4D-40E0-9886-937580A36774}">
      <dsp:nvSpPr>
        <dsp:cNvPr id="0" name=""/>
        <dsp:cNvSpPr/>
      </dsp:nvSpPr>
      <dsp:spPr>
        <a:xfrm>
          <a:off x="472618" y="2720168"/>
          <a:ext cx="697731" cy="697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57278"/>
              <a:satOff val="-57581"/>
              <a:lumOff val="423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CC370-4965-40ED-9229-C5549643CBBB}">
      <dsp:nvSpPr>
        <dsp:cNvPr id="0" name=""/>
        <dsp:cNvSpPr/>
      </dsp:nvSpPr>
      <dsp:spPr>
        <a:xfrm>
          <a:off x="421505" y="3626951"/>
          <a:ext cx="7710245" cy="558184"/>
        </a:xfrm>
        <a:prstGeom prst="rect">
          <a:avLst/>
        </a:prstGeom>
        <a:solidFill>
          <a:schemeClr val="accent1">
            <a:shade val="50000"/>
            <a:hueOff val="78639"/>
            <a:satOff val="-28790"/>
            <a:lumOff val="211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5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1"/>
              </a:solidFill>
            </a:rPr>
            <a:t>Racially Concentrated Areas of Poverty and Affluence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21505" y="3626951"/>
        <a:ext cx="7710245" cy="558184"/>
      </dsp:txXfrm>
    </dsp:sp>
    <dsp:sp modelId="{7BC4BE13-20B8-4334-9E38-6B178990DF56}">
      <dsp:nvSpPr>
        <dsp:cNvPr id="0" name=""/>
        <dsp:cNvSpPr/>
      </dsp:nvSpPr>
      <dsp:spPr>
        <a:xfrm>
          <a:off x="72639" y="3557178"/>
          <a:ext cx="697731" cy="697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78639"/>
              <a:satOff val="-28790"/>
              <a:lumOff val="211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F78B9-B141-40AC-8487-36613DB123B0}">
      <dsp:nvSpPr>
        <dsp:cNvPr id="0" name=""/>
        <dsp:cNvSpPr/>
      </dsp:nvSpPr>
      <dsp:spPr>
        <a:xfrm>
          <a:off x="1832704" y="3551"/>
          <a:ext cx="3654335" cy="21926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Do you feel informed and aware of your options if Fair Housing rights are violated?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832704" y="3551"/>
        <a:ext cx="3654335" cy="2192601"/>
      </dsp:txXfrm>
    </dsp:sp>
    <dsp:sp modelId="{27258253-2A3A-4E18-9EB9-D20331F2227D}">
      <dsp:nvSpPr>
        <dsp:cNvPr id="0" name=""/>
        <dsp:cNvSpPr/>
      </dsp:nvSpPr>
      <dsp:spPr>
        <a:xfrm>
          <a:off x="5852473" y="3551"/>
          <a:ext cx="3654335" cy="2192601"/>
        </a:xfrm>
        <a:prstGeom prst="rect">
          <a:avLst/>
        </a:prstGeom>
        <a:solidFill>
          <a:schemeClr val="accent1">
            <a:shade val="80000"/>
            <a:hueOff val="88483"/>
            <a:satOff val="-34804"/>
            <a:lumOff val="19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How do you think the City should enforce or prevent fair housing discrimination?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852473" y="3551"/>
        <a:ext cx="3654335" cy="2192601"/>
      </dsp:txXfrm>
    </dsp:sp>
    <dsp:sp modelId="{68FFCF7A-59CD-4902-955E-1C21FF392B0E}">
      <dsp:nvSpPr>
        <dsp:cNvPr id="0" name=""/>
        <dsp:cNvSpPr/>
      </dsp:nvSpPr>
      <dsp:spPr>
        <a:xfrm>
          <a:off x="3842588" y="2561585"/>
          <a:ext cx="3654335" cy="2192601"/>
        </a:xfrm>
        <a:prstGeom prst="rect">
          <a:avLst/>
        </a:prstGeom>
        <a:solidFill>
          <a:schemeClr val="accent1">
            <a:shade val="80000"/>
            <a:hueOff val="176967"/>
            <a:satOff val="-69609"/>
            <a:lumOff val="38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Are there areas of the city that efforts to address this should focus?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842588" y="2561585"/>
        <a:ext cx="3654335" cy="21926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14AF3-8AB4-436C-9CD3-D8A8D37880AC}">
      <dsp:nvSpPr>
        <dsp:cNvPr id="0" name=""/>
        <dsp:cNvSpPr/>
      </dsp:nvSpPr>
      <dsp:spPr>
        <a:xfrm>
          <a:off x="0" y="74209"/>
          <a:ext cx="5472000" cy="148473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Do you feel that Marina is segregated in any way, based on these categories?</a:t>
          </a:r>
        </a:p>
      </dsp:txBody>
      <dsp:txXfrm>
        <a:off x="72479" y="146688"/>
        <a:ext cx="5327042" cy="1339772"/>
      </dsp:txXfrm>
    </dsp:sp>
    <dsp:sp modelId="{D10589FE-CD86-436F-96E8-29AA17F1BE80}">
      <dsp:nvSpPr>
        <dsp:cNvPr id="0" name=""/>
        <dsp:cNvSpPr/>
      </dsp:nvSpPr>
      <dsp:spPr>
        <a:xfrm>
          <a:off x="0" y="1636699"/>
          <a:ext cx="5472000" cy="1484730"/>
        </a:xfrm>
        <a:prstGeom prst="roundRect">
          <a:avLst/>
        </a:prstGeom>
        <a:solidFill>
          <a:schemeClr val="accent1">
            <a:shade val="80000"/>
            <a:hueOff val="88483"/>
            <a:satOff val="-34804"/>
            <a:lumOff val="193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What groups are most impacted by this segregation?</a:t>
          </a:r>
        </a:p>
      </dsp:txBody>
      <dsp:txXfrm>
        <a:off x="72479" y="1709178"/>
        <a:ext cx="5327042" cy="1339772"/>
      </dsp:txXfrm>
    </dsp:sp>
    <dsp:sp modelId="{0B1ABB2D-5369-4C7E-B70B-966E840935AB}">
      <dsp:nvSpPr>
        <dsp:cNvPr id="0" name=""/>
        <dsp:cNvSpPr/>
      </dsp:nvSpPr>
      <dsp:spPr>
        <a:xfrm>
          <a:off x="0" y="3199189"/>
          <a:ext cx="5472000" cy="1484730"/>
        </a:xfrm>
        <a:prstGeom prst="roundRect">
          <a:avLst/>
        </a:prstGeom>
        <a:solidFill>
          <a:schemeClr val="accent1">
            <a:shade val="80000"/>
            <a:hueOff val="176967"/>
            <a:satOff val="-69609"/>
            <a:lumOff val="386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</a:rPr>
            <a:t>Do you have any ideas for how to better integrate areas?</a:t>
          </a:r>
        </a:p>
      </dsp:txBody>
      <dsp:txXfrm>
        <a:off x="72479" y="3271668"/>
        <a:ext cx="5327042" cy="1339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14AF3-8AB4-436C-9CD3-D8A8D37880AC}">
      <dsp:nvSpPr>
        <dsp:cNvPr id="0" name=""/>
        <dsp:cNvSpPr/>
      </dsp:nvSpPr>
      <dsp:spPr>
        <a:xfrm>
          <a:off x="0" y="1129"/>
          <a:ext cx="5472000" cy="153152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What areas of the city do you feel have inequal access and to what?</a:t>
          </a:r>
        </a:p>
      </dsp:txBody>
      <dsp:txXfrm>
        <a:off x="74763" y="75892"/>
        <a:ext cx="5322474" cy="1382003"/>
      </dsp:txXfrm>
    </dsp:sp>
    <dsp:sp modelId="{D10589FE-CD86-436F-96E8-29AA17F1BE80}">
      <dsp:nvSpPr>
        <dsp:cNvPr id="0" name=""/>
        <dsp:cNvSpPr/>
      </dsp:nvSpPr>
      <dsp:spPr>
        <a:xfrm>
          <a:off x="0" y="1613299"/>
          <a:ext cx="5472000" cy="1531529"/>
        </a:xfrm>
        <a:prstGeom prst="roundRect">
          <a:avLst/>
        </a:prstGeom>
        <a:solidFill>
          <a:schemeClr val="accent1">
            <a:shade val="80000"/>
            <a:hueOff val="88483"/>
            <a:satOff val="-34804"/>
            <a:lumOff val="193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Are there environmental issues that impact certain areas more (air quality, noise, etc.)?</a:t>
          </a:r>
        </a:p>
      </dsp:txBody>
      <dsp:txXfrm>
        <a:off x="74763" y="1688062"/>
        <a:ext cx="5322474" cy="1382003"/>
      </dsp:txXfrm>
    </dsp:sp>
    <dsp:sp modelId="{0B1ABB2D-5369-4C7E-B70B-966E840935AB}">
      <dsp:nvSpPr>
        <dsp:cNvPr id="0" name=""/>
        <dsp:cNvSpPr/>
      </dsp:nvSpPr>
      <dsp:spPr>
        <a:xfrm>
          <a:off x="0" y="3225469"/>
          <a:ext cx="5472000" cy="1531529"/>
        </a:xfrm>
        <a:prstGeom prst="roundRect">
          <a:avLst/>
        </a:prstGeom>
        <a:solidFill>
          <a:schemeClr val="accent1">
            <a:shade val="80000"/>
            <a:hueOff val="176967"/>
            <a:satOff val="-69609"/>
            <a:lumOff val="386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What types of improvements to access to opportunities would you like the City to prioritize?</a:t>
          </a:r>
        </a:p>
      </dsp:txBody>
      <dsp:txXfrm>
        <a:off x="74763" y="3300232"/>
        <a:ext cx="5322474" cy="13820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61BC4-7E7B-4492-9566-FB0F27348386}">
      <dsp:nvSpPr>
        <dsp:cNvPr id="0" name=""/>
        <dsp:cNvSpPr/>
      </dsp:nvSpPr>
      <dsp:spPr>
        <a:xfrm>
          <a:off x="846972" y="1807"/>
          <a:ext cx="3657017" cy="219421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Are there areas of the city that have substandard housing?</a:t>
          </a:r>
        </a:p>
      </dsp:txBody>
      <dsp:txXfrm>
        <a:off x="846972" y="1807"/>
        <a:ext cx="3657017" cy="2194210"/>
      </dsp:txXfrm>
    </dsp:sp>
    <dsp:sp modelId="{FCA296F7-A626-4BD8-91BA-C6897BEA99E4}">
      <dsp:nvSpPr>
        <dsp:cNvPr id="0" name=""/>
        <dsp:cNvSpPr/>
      </dsp:nvSpPr>
      <dsp:spPr>
        <a:xfrm>
          <a:off x="4869691" y="1807"/>
          <a:ext cx="3657017" cy="2194210"/>
        </a:xfrm>
        <a:prstGeom prst="rect">
          <a:avLst/>
        </a:prstGeom>
        <a:solidFill>
          <a:schemeClr val="accent1">
            <a:shade val="80000"/>
            <a:hueOff val="88483"/>
            <a:satOff val="-34804"/>
            <a:lumOff val="193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What other types of housing need needs do you think are an issue in the city?</a:t>
          </a:r>
        </a:p>
      </dsp:txBody>
      <dsp:txXfrm>
        <a:off x="4869691" y="1807"/>
        <a:ext cx="3657017" cy="2194210"/>
      </dsp:txXfrm>
    </dsp:sp>
    <dsp:sp modelId="{C810A7A8-E961-4066-9E9C-F035237DA4CB}">
      <dsp:nvSpPr>
        <dsp:cNvPr id="0" name=""/>
        <dsp:cNvSpPr/>
      </dsp:nvSpPr>
      <dsp:spPr>
        <a:xfrm>
          <a:off x="2858331" y="2561719"/>
          <a:ext cx="3657017" cy="2194210"/>
        </a:xfrm>
        <a:prstGeom prst="rect">
          <a:avLst/>
        </a:prstGeom>
        <a:solidFill>
          <a:schemeClr val="accent1">
            <a:shade val="80000"/>
            <a:hueOff val="176967"/>
            <a:satOff val="-69609"/>
            <a:lumOff val="386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How can the City help prevent or address displacement risk?</a:t>
          </a:r>
        </a:p>
      </dsp:txBody>
      <dsp:txXfrm>
        <a:off x="2858331" y="2561719"/>
        <a:ext cx="3657017" cy="2194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3/14/2023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29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East of Del Monte Boulevard generally shows more diversity. Downtown area is most diverse. The whole city is a moderate resource area due to distance from jobs, but no areas of the city are low resource.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89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7397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9094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689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Coastal jurisdictions tend to be more cost-burdened. A large portion of the City is vulnerable to displacement.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024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choose the top fair housing issue in Marina by category </a:t>
            </a:r>
          </a:p>
          <a:p>
            <a:pPr marL="228600" indent="-228600">
              <a:buAutoNum type="arabicPeriod"/>
            </a:pPr>
            <a:r>
              <a:rPr lang="en-US" dirty="0"/>
              <a:t>Fair Housing Enforcement</a:t>
            </a:r>
          </a:p>
          <a:p>
            <a:pPr marL="228600" indent="-228600">
              <a:buAutoNum type="arabicPeriod"/>
            </a:pPr>
            <a:r>
              <a:rPr lang="en-US" dirty="0"/>
              <a:t>Patterns of Segregation</a:t>
            </a:r>
          </a:p>
          <a:p>
            <a:pPr marL="228600" indent="-228600">
              <a:buAutoNum type="arabicPeriod"/>
            </a:pPr>
            <a:r>
              <a:rPr lang="en-US" dirty="0"/>
              <a:t>Disparities in Access to Opportunities</a:t>
            </a:r>
          </a:p>
          <a:p>
            <a:pPr marL="228600" indent="-228600">
              <a:buAutoNum type="arabicPeriod"/>
            </a:pPr>
            <a:r>
              <a:rPr lang="en-US" dirty="0"/>
              <a:t>Disproportionate Housing Needs/Displacement Risk</a:t>
            </a:r>
          </a:p>
          <a:p>
            <a:pPr marL="228600" indent="-228600">
              <a:buAutoNum type="arabicPeriod"/>
            </a:pPr>
            <a:r>
              <a:rPr lang="en-US" dirty="0"/>
              <a:t>Racially Concentrated Areas of Poverty and Affluence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1381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3102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Housing Element update process is still on-going and additions and changes to the draft will continue over the next 6 months to a year as we get the Housing Element certified by the State. Stay involved in the process and make sure you’re visiting the website for upcoming events. </a:t>
            </a:r>
          </a:p>
          <a:p>
            <a:endParaRPr lang="en-US" dirty="0"/>
          </a:p>
          <a:p>
            <a:r>
              <a:rPr lang="en-US" dirty="0"/>
              <a:t>Potential pop-up outreach at community events</a:t>
            </a:r>
          </a:p>
          <a:p>
            <a:r>
              <a:rPr lang="en-US" dirty="0"/>
              <a:t>Online survey that will close March 22</a:t>
            </a:r>
          </a:p>
          <a:p>
            <a:r>
              <a:rPr lang="en-US" dirty="0"/>
              <a:t>Written comments on the draft Housing Element</a:t>
            </a:r>
          </a:p>
          <a:p>
            <a:r>
              <a:rPr lang="en-US" dirty="0"/>
              <a:t>Formal hearings in April and May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0563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791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84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963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883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8063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127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California regulations require fair housing to be incorporated throughout the Housing Element updates. This includes:</a:t>
            </a:r>
          </a:p>
          <a:p>
            <a:pPr marL="228600" indent="-228600">
              <a:buAutoNum type="arabicPeriod"/>
            </a:pPr>
            <a:r>
              <a:rPr lang="en-US" dirty="0"/>
              <a:t>Targeted outreach to stakeholders and impacted communities</a:t>
            </a:r>
          </a:p>
          <a:p>
            <a:pPr marL="228600" indent="-228600">
              <a:buAutoNum type="arabicPeriod"/>
            </a:pPr>
            <a:r>
              <a:rPr lang="en-US" dirty="0"/>
              <a:t>Robust fair housing analysis</a:t>
            </a:r>
          </a:p>
          <a:p>
            <a:pPr marL="228600" indent="-228600">
              <a:buAutoNum type="arabicPeriod"/>
            </a:pPr>
            <a:r>
              <a:rPr lang="en-US" dirty="0"/>
              <a:t>Making sure the sites identified as opportunities for housing do not make conditions worse (concentrate lower income units in one location or near hazardous areas)</a:t>
            </a:r>
          </a:p>
          <a:p>
            <a:pPr marL="228600" indent="-228600">
              <a:buAutoNum type="arabicPeriod"/>
            </a:pPr>
            <a:r>
              <a:rPr lang="en-US" dirty="0"/>
              <a:t>Establishing goals and actions to overcome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310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452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previous community outreach, residents explained their experience being discriminated against for having a disability or using Section 8 Vouchers.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336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950543-7049-4018-97D0-55E5596977E8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779" y="3987291"/>
            <a:ext cx="4610539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78408E-3B09-43DB-B946-C93DF5768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28EF5BA-1FE0-4400-9F92-2C112CCDAB24}"/>
              </a:ext>
            </a:extLst>
          </p:cNvPr>
          <p:cNvSpPr txBox="1">
            <a:spLocks/>
          </p:cNvSpPr>
          <p:nvPr userDrawn="1"/>
        </p:nvSpPr>
        <p:spPr>
          <a:xfrm>
            <a:off x="494853" y="6289705"/>
            <a:ext cx="4666808" cy="1136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Barlow SemiBold" panose="00000700000000000000" pitchFamily="2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D127DBE-2BBD-4C14-9F4F-422AE0E133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2356715"/>
            <a:ext cx="4586288" cy="1038225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AD24258-26CA-4CC0-8594-CF89B8571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9" y="1387795"/>
            <a:ext cx="681037" cy="6810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489FA8-6120-459A-B7FA-605D35BA580B}"/>
              </a:ext>
            </a:extLst>
          </p:cNvPr>
          <p:cNvCxnSpPr/>
          <p:nvPr userDrawn="1"/>
        </p:nvCxnSpPr>
        <p:spPr>
          <a:xfrm>
            <a:off x="574779" y="3768807"/>
            <a:ext cx="45868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61872"/>
            <a:ext cx="11340000" cy="47581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A6F137-5592-4719-B358-2A9321B1C38B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756E4-0E93-4ABF-8324-ADD0B20D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5DF4F-B80D-4993-920A-0E9277FB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38F0-5866-4FD2-A8AC-B11163ED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288DC2-3F42-4428-976F-12A01EDDCF71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55FFD-2F55-4A43-8050-0FF8F589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A9857-E06C-4026-9C45-EA987B62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F1E34-F2EC-47FD-BA49-E88B2CA5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61872"/>
            <a:ext cx="5472000" cy="475812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150A03-DB2C-4750-B1AC-5ADFB306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48933-130F-4EB2-BCAB-6B5E32460FCF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0E06C5-6595-4713-9B55-27F31257E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61873"/>
            <a:ext cx="5599799" cy="475812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0C77F-44E6-4200-9BEA-680E2DE1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5C46E-FC58-4281-9B75-E8B5179B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8C121-356A-42BF-9052-B242903A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44711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21682"/>
            <a:ext cx="5472000" cy="419831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EC6BDA-4EF2-4001-BA40-F8286207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9E603-2E51-4A76-B2DA-73C43D7475AA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AC0AC83-4BF5-452E-9148-988027C74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344711"/>
            <a:ext cx="5483996" cy="360000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0B75294-97C0-4F49-A2A0-761663E8A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002" y="1921683"/>
            <a:ext cx="5483996" cy="419831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59A12-FDBE-4490-A328-63FE8E8B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8FDED-6437-4189-A3E3-46356D90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3A37-D931-4BA1-BFDD-8F4B0A1D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E734E-6456-4316-B267-A701B9EC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76A6C-3ACD-4DF1-9612-94C4DD8D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6B692-BBAF-4BB1-AE13-C87E73E9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5FF46B-ED3C-4CC0-A7C0-A6AB427129D3}"/>
              </a:ext>
            </a:extLst>
          </p:cNvPr>
          <p:cNvSpPr/>
          <p:nvPr userDrawn="1"/>
        </p:nvSpPr>
        <p:spPr>
          <a:xfrm>
            <a:off x="8824511" y="0"/>
            <a:ext cx="3457800" cy="6858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AC7B6-CDA5-4A4F-AD50-E3C16C6A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432000"/>
            <a:ext cx="5387166" cy="69574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27CC2-C21A-430D-B705-FB9C912CA32A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E0033C9-5861-4239-BD0E-9A6A58D38E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260000"/>
            <a:ext cx="5472001" cy="252000"/>
          </a:xfrm>
        </p:spPr>
        <p:txBody>
          <a:bodyPr/>
          <a:lstStyle>
            <a:lvl1pPr marL="0" indent="0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0AF311E0-4A48-4B11-9EF4-FE609DCC81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096000" y="372991"/>
            <a:ext cx="5824167" cy="611201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FAFEFF0-B340-437C-B999-9EF70DAD3E07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26000" y="1669764"/>
            <a:ext cx="5472001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EA491-10B8-472D-B710-760FA904B6F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5FF46B-ED3C-4CC0-A7C0-A6AB427129D3}"/>
              </a:ext>
            </a:extLst>
          </p:cNvPr>
          <p:cNvSpPr/>
          <p:nvPr userDrawn="1"/>
        </p:nvSpPr>
        <p:spPr>
          <a:xfrm>
            <a:off x="6096000" y="3429000"/>
            <a:ext cx="6186311" cy="3429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AC7B6-CDA5-4A4F-AD50-E3C16C6A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000" y="3885320"/>
            <a:ext cx="5387166" cy="695740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27CC2-C21A-430D-B705-FB9C912CA32A}"/>
              </a:ext>
            </a:extLst>
          </p:cNvPr>
          <p:cNvSpPr/>
          <p:nvPr userDrawn="1"/>
        </p:nvSpPr>
        <p:spPr>
          <a:xfrm>
            <a:off x="6448165" y="388532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0AF311E0-4A48-4B11-9EF4-FE609DCC81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095999" y="372991"/>
            <a:ext cx="5824167" cy="305600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FAFEFF0-B340-437C-B999-9EF70DAD3E07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26000" y="372991"/>
            <a:ext cx="5472001" cy="5760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EA491-10B8-472D-B710-760FA904B6F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E08A90-CFDF-4A1C-A752-1875092DD802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533000" y="4837738"/>
            <a:ext cx="5387166" cy="12960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73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96D04E-F91E-4873-9C0B-6FCBB99249C5}"/>
              </a:ext>
            </a:extLst>
          </p:cNvPr>
          <p:cNvSpPr/>
          <p:nvPr userDrawn="1"/>
        </p:nvSpPr>
        <p:spPr>
          <a:xfrm>
            <a:off x="-9710" y="616"/>
            <a:ext cx="12192000" cy="15968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90" y="3793273"/>
            <a:ext cx="5472000" cy="237617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AC7B6-CDA5-4A4F-AD50-E3C16C6A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325" y="2569273"/>
            <a:ext cx="5387166" cy="69574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E0033C9-5861-4239-BD0E-9A6A58D38E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86290" y="3397273"/>
            <a:ext cx="5472001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F27CC2-C21A-430D-B705-FB9C912CA32A}"/>
              </a:ext>
            </a:extLst>
          </p:cNvPr>
          <p:cNvSpPr/>
          <p:nvPr userDrawn="1"/>
        </p:nvSpPr>
        <p:spPr>
          <a:xfrm>
            <a:off x="6086490" y="2569273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445A7955-347A-41BD-A95B-46070A2817C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 flipH="1">
            <a:off x="633505" y="3429000"/>
            <a:ext cx="4786793" cy="2740446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EE7F61A-B2C4-468B-9DE2-2B58D2A3FB3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 flipH="1">
            <a:off x="633505" y="688554"/>
            <a:ext cx="2517319" cy="257645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1B3BCD5C-B978-4A68-A0DA-A520640F92E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 flipH="1">
            <a:off x="3235659" y="688553"/>
            <a:ext cx="2184640" cy="257645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3F210-A00B-467D-AC10-8BA61DEBBAED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1289E-9DB4-40A5-A3F9-304BCBE2D801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C2F9A-034F-44EC-AF7D-8AF57E4DBAA5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02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656000"/>
            <a:ext cx="3600000" cy="446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656000"/>
            <a:ext cx="3600450" cy="446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656000"/>
            <a:ext cx="3600450" cy="446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2CFF35-351B-467F-BD62-64A826D39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649594-5188-4CA5-B404-7257EDBE7950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72D4787-1516-4E1F-98A6-5C9701F633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260000"/>
            <a:ext cx="1133951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C848F-B09C-48AD-934E-6E8D78F5A906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93E0E-61D9-41F0-AD6D-FAA01BB53774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Rincon Consultants, Inc.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9B5E31-211F-441E-9838-706CAA1276EF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313" y="4331198"/>
            <a:ext cx="1817688" cy="365125"/>
          </a:xfrm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20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</a:t>
            </a:r>
          </a:p>
          <a:p>
            <a:pPr lvl="0"/>
            <a:r>
              <a:rPr lang="en-US" noProof="0" dirty="0"/>
              <a:t>Last Name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DDD99B-E72A-42C6-9197-20728422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76DAB-A125-472A-B76E-CBBFF35F21C6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057B9D1-A6AC-402A-8902-8B3ED5C49F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260000"/>
            <a:ext cx="1133951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Click to edit optional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63980D-D392-412A-B121-B705D715E7B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95313" y="2160733"/>
            <a:ext cx="1817687" cy="181768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A640797-7691-431A-B871-537A85F3437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891235" y="2160732"/>
            <a:ext cx="1817687" cy="181768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B320E172-1EC9-4FFC-92A9-FD4FF9E9875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187157" y="2160733"/>
            <a:ext cx="1817687" cy="181768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C1A8CFB6-EC55-4A4A-AF80-BB83FFED271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483079" y="2160732"/>
            <a:ext cx="1817687" cy="181768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CF304B76-98C3-4B2F-836D-973BCB284E4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779000" y="2116487"/>
            <a:ext cx="1817687" cy="1817687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4481B60-5DBB-4C83-A0B5-8DBFD30F6458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604491" y="5003464"/>
            <a:ext cx="1817688" cy="365125"/>
          </a:xfrm>
        </p:spPr>
        <p:txBody>
          <a:bodyPr/>
          <a:lstStyle>
            <a:lvl1pPr marL="0" indent="0" algn="ctr">
              <a:buNone/>
              <a:defRPr sz="16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4702C30-8438-4275-B081-9D665C4E8613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2891234" y="4331198"/>
            <a:ext cx="1817688" cy="36512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</a:t>
            </a:r>
          </a:p>
          <a:p>
            <a:pPr lvl="0"/>
            <a:r>
              <a:rPr lang="en-US" noProof="0" dirty="0"/>
              <a:t>Last Name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C53CDA7-3ACC-4BE4-BD52-FB5644D732E7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2900412" y="5003464"/>
            <a:ext cx="1817688" cy="365125"/>
          </a:xfrm>
        </p:spPr>
        <p:txBody>
          <a:bodyPr/>
          <a:lstStyle>
            <a:lvl1pPr marL="0" indent="0" algn="ctr">
              <a:buNone/>
              <a:defRPr sz="16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00D2196-8689-4FFC-AFF8-C28476CD0070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5191875" y="4331198"/>
            <a:ext cx="1817688" cy="36512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</a:t>
            </a:r>
          </a:p>
          <a:p>
            <a:pPr lvl="0"/>
            <a:r>
              <a:rPr lang="en-US" noProof="0" dirty="0"/>
              <a:t>Last Name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EF65B23-8A38-42E5-98A6-AAA193A2B551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5201053" y="5003464"/>
            <a:ext cx="1817688" cy="365125"/>
          </a:xfrm>
        </p:spPr>
        <p:txBody>
          <a:bodyPr/>
          <a:lstStyle>
            <a:lvl1pPr marL="0" indent="0" algn="ctr">
              <a:buNone/>
              <a:defRPr sz="16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9453AEF-4633-4497-8824-990DD4DCA751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7473900" y="4331198"/>
            <a:ext cx="1817688" cy="36512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</a:t>
            </a:r>
          </a:p>
          <a:p>
            <a:pPr lvl="0"/>
            <a:r>
              <a:rPr lang="en-US" noProof="0" dirty="0"/>
              <a:t>Last Name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D23FB2B-22D6-446B-8424-4F918A5D8555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7483078" y="5003464"/>
            <a:ext cx="1817688" cy="365125"/>
          </a:xfrm>
        </p:spPr>
        <p:txBody>
          <a:bodyPr/>
          <a:lstStyle>
            <a:lvl1pPr marL="0" indent="0" algn="ctr">
              <a:buNone/>
              <a:defRPr sz="16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DD60B9B-3574-42BE-B713-5CE17F63136B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9774541" y="4331198"/>
            <a:ext cx="1817688" cy="36512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</a:t>
            </a:r>
          </a:p>
          <a:p>
            <a:pPr lvl="0"/>
            <a:r>
              <a:rPr lang="en-US" noProof="0" dirty="0"/>
              <a:t>Last Name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7B335E4-8D22-4FF9-84C5-3182E4A9B112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9783719" y="5003464"/>
            <a:ext cx="1817688" cy="365125"/>
          </a:xfrm>
        </p:spPr>
        <p:txBody>
          <a:bodyPr/>
          <a:lstStyle>
            <a:lvl1pPr marL="0" indent="0" algn="ctr">
              <a:buNone/>
              <a:defRPr sz="1600" b="0" u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0CF3A-4627-45A3-9E8E-6C6E514347D9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F1830-01A9-474F-9A37-0FEA17268730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 dirty="0"/>
              <a:t>Rincon Consultants,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A682D-0EA4-4FB1-B74D-187A5D2E3C61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6E6D59-AED3-4F27-80B9-CFDCD8D0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987" y="2644051"/>
            <a:ext cx="5166724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773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548CDC0-A5F5-458E-BF76-26100B1C3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7013987" cy="685799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4FC240-08F2-458F-AF45-E99E4328EF5B}"/>
              </a:ext>
            </a:extLst>
          </p:cNvPr>
          <p:cNvCxnSpPr>
            <a:cxnSpLocks/>
          </p:cNvCxnSpPr>
          <p:nvPr userDrawn="1"/>
        </p:nvCxnSpPr>
        <p:spPr>
          <a:xfrm>
            <a:off x="7693478" y="2559237"/>
            <a:ext cx="940518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7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DDD99B-E72A-42C6-9197-20728422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76DAB-A125-472A-B76E-CBBFF35F21C6}"/>
              </a:ext>
            </a:extLst>
          </p:cNvPr>
          <p:cNvSpPr/>
          <p:nvPr userDrawn="1"/>
        </p:nvSpPr>
        <p:spPr>
          <a:xfrm>
            <a:off x="432000" y="432000"/>
            <a:ext cx="84835" cy="695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057B9D1-A6AC-402A-8902-8B3ED5C49F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260000"/>
            <a:ext cx="1133951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Click to edit optional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0CF3A-4627-45A3-9E8E-6C6E514347D9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BAE95292-84BA-4DC3-8112-D707BE2964F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F1830-01A9-474F-9A37-0FEA17268730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 dirty="0"/>
              <a:t>Rincon Consultants,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A682D-0EA4-4FB1-B74D-187A5D2E3C61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2584B2B1-B2E3-48A9-B1FD-91BD7AF32B73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845840" y="3041369"/>
            <a:ext cx="569606" cy="986975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5B0E9F2-DB3C-4E43-B5FA-EE12F46BD160}"/>
              </a:ext>
            </a:extLst>
          </p:cNvPr>
          <p:cNvCxnSpPr>
            <a:cxnSpLocks/>
          </p:cNvCxnSpPr>
          <p:nvPr userDrawn="1"/>
        </p:nvCxnSpPr>
        <p:spPr>
          <a:xfrm flipV="1">
            <a:off x="3597971" y="3992968"/>
            <a:ext cx="7054728" cy="34583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98B3CE1-D7F3-4C4E-960C-EDD0B0EE4ABB}"/>
              </a:ext>
            </a:extLst>
          </p:cNvPr>
          <p:cNvCxnSpPr>
            <a:cxnSpLocks/>
            <a:stCxn id="63" idx="4"/>
          </p:cNvCxnSpPr>
          <p:nvPr userDrawn="1"/>
        </p:nvCxnSpPr>
        <p:spPr>
          <a:xfrm>
            <a:off x="4759329" y="3753721"/>
            <a:ext cx="0" cy="467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06EFF111-A59A-415C-8405-D06819627463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1640747" y="2099333"/>
            <a:ext cx="965736" cy="1702679"/>
          </a:xfrm>
          <a:prstGeom prst="bentConnector4">
            <a:avLst>
              <a:gd name="adj1" fmla="val -23671"/>
              <a:gd name="adj2" fmla="val 100239"/>
            </a:avLst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D411F6-9ED0-46F9-9C08-08319BA1F053}"/>
              </a:ext>
            </a:extLst>
          </p:cNvPr>
          <p:cNvCxnSpPr>
            <a:cxnSpLocks/>
            <a:stCxn id="64" idx="4"/>
            <a:endCxn id="68" idx="0"/>
          </p:cNvCxnSpPr>
          <p:nvPr userDrawn="1"/>
        </p:nvCxnSpPr>
        <p:spPr>
          <a:xfrm>
            <a:off x="6176430" y="3753721"/>
            <a:ext cx="0" cy="480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63980D-D392-412A-B121-B705D715E7B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06382" y="2462669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C2FD14A5-900A-42A7-89BE-FF72C86C37F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178931" y="4234650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04D934D1-98F8-4A3E-B3DC-2A9339EC588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603430" y="4234650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BDD92FC0-74F7-43E0-A92A-0396C6770506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186329" y="2607721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7933D92E-2576-449F-BCAF-4ED3E405E2E4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603430" y="2607721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B2CCE0E1-D5EB-4FF8-82C1-99CF2624F2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8202" y="3687073"/>
            <a:ext cx="1817688" cy="252001"/>
          </a:xfrm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39AC989E-2D96-430D-B430-EF53A5737F04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338202" y="3864175"/>
            <a:ext cx="1817688" cy="365125"/>
          </a:xfrm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B9CB00E7-ECFE-4DAB-8ABC-CEA9707282F8}"/>
              </a:ext>
            </a:extLst>
          </p:cNvPr>
          <p:cNvSpPr>
            <a:spLocks noGrp="1"/>
          </p:cNvSpPr>
          <p:nvPr>
            <p:ph idx="68" hasCustomPrompt="1"/>
          </p:nvPr>
        </p:nvSpPr>
        <p:spPr>
          <a:xfrm>
            <a:off x="4111672" y="215068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41935FAE-4F33-422C-AD54-74A3B0A9CEC5}"/>
              </a:ext>
            </a:extLst>
          </p:cNvPr>
          <p:cNvSpPr>
            <a:spLocks noGrp="1"/>
          </p:cNvSpPr>
          <p:nvPr>
            <p:ph idx="69" hasCustomPrompt="1"/>
          </p:nvPr>
        </p:nvSpPr>
        <p:spPr>
          <a:xfrm>
            <a:off x="4111672" y="2330243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09E9E901-A36E-4A35-91CB-F3BDC0C14A21}"/>
              </a:ext>
            </a:extLst>
          </p:cNvPr>
          <p:cNvSpPr>
            <a:spLocks noGrp="1"/>
          </p:cNvSpPr>
          <p:nvPr>
            <p:ph idx="70" hasCustomPrompt="1"/>
          </p:nvPr>
        </p:nvSpPr>
        <p:spPr>
          <a:xfrm>
            <a:off x="5536793" y="2140594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C36A4D7A-CC17-449A-96EA-091D6DD741C5}"/>
              </a:ext>
            </a:extLst>
          </p:cNvPr>
          <p:cNvSpPr>
            <a:spLocks noGrp="1"/>
          </p:cNvSpPr>
          <p:nvPr>
            <p:ph idx="71" hasCustomPrompt="1"/>
          </p:nvPr>
        </p:nvSpPr>
        <p:spPr>
          <a:xfrm>
            <a:off x="5547027" y="2313699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0D1E9A71-A309-4A0F-B783-9C26C5FE6A77}"/>
              </a:ext>
            </a:extLst>
          </p:cNvPr>
          <p:cNvSpPr>
            <a:spLocks noGrp="1"/>
          </p:cNvSpPr>
          <p:nvPr>
            <p:ph idx="72" hasCustomPrompt="1"/>
          </p:nvPr>
        </p:nvSpPr>
        <p:spPr>
          <a:xfrm>
            <a:off x="4111672" y="548257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311B7237-A0A8-4B84-88BD-FA2639345BC9}"/>
              </a:ext>
            </a:extLst>
          </p:cNvPr>
          <p:cNvSpPr>
            <a:spLocks noGrp="1"/>
          </p:cNvSpPr>
          <p:nvPr>
            <p:ph idx="73" hasCustomPrompt="1"/>
          </p:nvPr>
        </p:nvSpPr>
        <p:spPr>
          <a:xfrm>
            <a:off x="4111672" y="5653820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A867F8D-45AD-4185-899F-F6EE52D31AA7}"/>
              </a:ext>
            </a:extLst>
          </p:cNvPr>
          <p:cNvSpPr>
            <a:spLocks noGrp="1"/>
          </p:cNvSpPr>
          <p:nvPr>
            <p:ph idx="74" hasCustomPrompt="1"/>
          </p:nvPr>
        </p:nvSpPr>
        <p:spPr>
          <a:xfrm>
            <a:off x="5547027" y="548257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91AFDD89-336F-40CA-80F7-1662838AF4EA}"/>
              </a:ext>
            </a:extLst>
          </p:cNvPr>
          <p:cNvSpPr>
            <a:spLocks noGrp="1"/>
          </p:cNvSpPr>
          <p:nvPr>
            <p:ph idx="75" hasCustomPrompt="1"/>
          </p:nvPr>
        </p:nvSpPr>
        <p:spPr>
          <a:xfrm>
            <a:off x="5547027" y="5653820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03B7C7B-E691-4D07-A72B-A063E111FAF1}"/>
              </a:ext>
            </a:extLst>
          </p:cNvPr>
          <p:cNvCxnSpPr>
            <a:cxnSpLocks/>
            <a:stCxn id="114" idx="4"/>
          </p:cNvCxnSpPr>
          <p:nvPr userDrawn="1"/>
        </p:nvCxnSpPr>
        <p:spPr>
          <a:xfrm>
            <a:off x="7669154" y="3753721"/>
            <a:ext cx="0" cy="478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540D8F3-AF66-4302-8A6E-0CCC68CEE908}"/>
              </a:ext>
            </a:extLst>
          </p:cNvPr>
          <p:cNvCxnSpPr>
            <a:cxnSpLocks/>
            <a:stCxn id="115" idx="4"/>
            <a:endCxn id="113" idx="0"/>
          </p:cNvCxnSpPr>
          <p:nvPr userDrawn="1"/>
        </p:nvCxnSpPr>
        <p:spPr>
          <a:xfrm>
            <a:off x="9148943" y="3753721"/>
            <a:ext cx="0" cy="480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Picture Placeholder 6">
            <a:extLst>
              <a:ext uri="{FF2B5EF4-FFF2-40B4-BE49-F238E27FC236}">
                <a16:creationId xmlns:a16="http://schemas.microsoft.com/office/drawing/2014/main" id="{7F0D46D5-CBB4-4768-AB68-D24853848721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096154" y="4234650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13" name="Picture Placeholder 6">
            <a:extLst>
              <a:ext uri="{FF2B5EF4-FFF2-40B4-BE49-F238E27FC236}">
                <a16:creationId xmlns:a16="http://schemas.microsoft.com/office/drawing/2014/main" id="{96DE8830-B145-459F-8428-C7984A010BE3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8575943" y="4234650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14" name="Picture Placeholder 6">
            <a:extLst>
              <a:ext uri="{FF2B5EF4-FFF2-40B4-BE49-F238E27FC236}">
                <a16:creationId xmlns:a16="http://schemas.microsoft.com/office/drawing/2014/main" id="{008BF5F4-59BD-4654-B7DA-FDA90741500B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7096154" y="2607721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15" name="Picture Placeholder 6">
            <a:extLst>
              <a:ext uri="{FF2B5EF4-FFF2-40B4-BE49-F238E27FC236}">
                <a16:creationId xmlns:a16="http://schemas.microsoft.com/office/drawing/2014/main" id="{AC155C67-BA95-459C-A5C5-63D28AB6AB2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575943" y="2607721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A2B3C27F-D900-47AB-9922-26A62D2A8193}"/>
              </a:ext>
            </a:extLst>
          </p:cNvPr>
          <p:cNvSpPr>
            <a:spLocks noGrp="1"/>
          </p:cNvSpPr>
          <p:nvPr>
            <p:ph idx="80" hasCustomPrompt="1"/>
          </p:nvPr>
        </p:nvSpPr>
        <p:spPr>
          <a:xfrm>
            <a:off x="7021497" y="212792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ACCCFEEF-2736-420D-9384-FB1E7B1FC0BD}"/>
              </a:ext>
            </a:extLst>
          </p:cNvPr>
          <p:cNvSpPr>
            <a:spLocks noGrp="1"/>
          </p:cNvSpPr>
          <p:nvPr>
            <p:ph idx="81" hasCustomPrompt="1"/>
          </p:nvPr>
        </p:nvSpPr>
        <p:spPr>
          <a:xfrm>
            <a:off x="7021497" y="2307483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52A4AE64-9DA5-4BA6-A7D6-C2E878D23915}"/>
              </a:ext>
            </a:extLst>
          </p:cNvPr>
          <p:cNvSpPr>
            <a:spLocks noGrp="1"/>
          </p:cNvSpPr>
          <p:nvPr>
            <p:ph idx="82" hasCustomPrompt="1"/>
          </p:nvPr>
        </p:nvSpPr>
        <p:spPr>
          <a:xfrm>
            <a:off x="8501286" y="2117834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9A5CEC6B-4469-46BE-B059-5A0274B61468}"/>
              </a:ext>
            </a:extLst>
          </p:cNvPr>
          <p:cNvSpPr>
            <a:spLocks noGrp="1"/>
          </p:cNvSpPr>
          <p:nvPr>
            <p:ph idx="83" hasCustomPrompt="1"/>
          </p:nvPr>
        </p:nvSpPr>
        <p:spPr>
          <a:xfrm>
            <a:off x="8501286" y="2290939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96B2265D-304B-40A7-9156-0A16DCCF801B}"/>
              </a:ext>
            </a:extLst>
          </p:cNvPr>
          <p:cNvSpPr>
            <a:spLocks noGrp="1"/>
          </p:cNvSpPr>
          <p:nvPr>
            <p:ph idx="84" hasCustomPrompt="1"/>
          </p:nvPr>
        </p:nvSpPr>
        <p:spPr>
          <a:xfrm>
            <a:off x="7021497" y="545981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05FB6775-83B1-4A2B-BD14-2B02E91320E4}"/>
              </a:ext>
            </a:extLst>
          </p:cNvPr>
          <p:cNvSpPr>
            <a:spLocks noGrp="1"/>
          </p:cNvSpPr>
          <p:nvPr>
            <p:ph idx="85" hasCustomPrompt="1"/>
          </p:nvPr>
        </p:nvSpPr>
        <p:spPr>
          <a:xfrm>
            <a:off x="7021497" y="5631060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836C5725-AA49-43F8-B357-610B84A4A24C}"/>
              </a:ext>
            </a:extLst>
          </p:cNvPr>
          <p:cNvSpPr>
            <a:spLocks noGrp="1"/>
          </p:cNvSpPr>
          <p:nvPr>
            <p:ph idx="86" hasCustomPrompt="1"/>
          </p:nvPr>
        </p:nvSpPr>
        <p:spPr>
          <a:xfrm>
            <a:off x="8501286" y="5459819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C71E6172-3E2E-446E-B9FE-4420A77681E5}"/>
              </a:ext>
            </a:extLst>
          </p:cNvPr>
          <p:cNvSpPr>
            <a:spLocks noGrp="1"/>
          </p:cNvSpPr>
          <p:nvPr>
            <p:ph idx="87" hasCustomPrompt="1"/>
          </p:nvPr>
        </p:nvSpPr>
        <p:spPr>
          <a:xfrm>
            <a:off x="8501286" y="5631060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E0AC05C1-6859-499E-A7D2-89DEFC25F266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422132" y="3454119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7EF1D47-1AEB-4A1D-8A92-F7AD6B88EB81}"/>
              </a:ext>
            </a:extLst>
          </p:cNvPr>
          <p:cNvCxnSpPr>
            <a:cxnSpLocks/>
          </p:cNvCxnSpPr>
          <p:nvPr userDrawn="1"/>
        </p:nvCxnSpPr>
        <p:spPr>
          <a:xfrm>
            <a:off x="10654571" y="3992968"/>
            <a:ext cx="0" cy="21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Picture Placeholder 6">
            <a:extLst>
              <a:ext uri="{FF2B5EF4-FFF2-40B4-BE49-F238E27FC236}">
                <a16:creationId xmlns:a16="http://schemas.microsoft.com/office/drawing/2014/main" id="{BA834C60-8877-4251-9F12-F9B5B528D6D7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10080635" y="4232356"/>
            <a:ext cx="1146000" cy="1146000"/>
          </a:xfrm>
          <a:prstGeom prst="ellipse">
            <a:avLst/>
          </a:prstGeom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headshot</a:t>
            </a:r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05111F35-D038-4D3E-B92D-D218ABF33986}"/>
              </a:ext>
            </a:extLst>
          </p:cNvPr>
          <p:cNvSpPr>
            <a:spLocks noGrp="1"/>
          </p:cNvSpPr>
          <p:nvPr>
            <p:ph idx="89" hasCustomPrompt="1"/>
          </p:nvPr>
        </p:nvSpPr>
        <p:spPr>
          <a:xfrm>
            <a:off x="10005978" y="5457525"/>
            <a:ext cx="1295314" cy="252001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2CE8894D-09BA-4831-9BD4-22213ECE400C}"/>
              </a:ext>
            </a:extLst>
          </p:cNvPr>
          <p:cNvSpPr>
            <a:spLocks noGrp="1"/>
          </p:cNvSpPr>
          <p:nvPr>
            <p:ph idx="90" hasCustomPrompt="1"/>
          </p:nvPr>
        </p:nvSpPr>
        <p:spPr>
          <a:xfrm>
            <a:off x="10005978" y="5628766"/>
            <a:ext cx="1295314" cy="365125"/>
          </a:xfrm>
          <a:noFill/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  <p:sp>
        <p:nvSpPr>
          <p:cNvPr id="140" name="Content Placeholder 2">
            <a:extLst>
              <a:ext uri="{FF2B5EF4-FFF2-40B4-BE49-F238E27FC236}">
                <a16:creationId xmlns:a16="http://schemas.microsoft.com/office/drawing/2014/main" id="{1F959EEB-5627-4B61-94EF-C9590209E4F3}"/>
              </a:ext>
            </a:extLst>
          </p:cNvPr>
          <p:cNvSpPr>
            <a:spLocks noGrp="1"/>
          </p:cNvSpPr>
          <p:nvPr>
            <p:ph idx="91" hasCustomPrompt="1"/>
          </p:nvPr>
        </p:nvSpPr>
        <p:spPr>
          <a:xfrm>
            <a:off x="2196436" y="4684334"/>
            <a:ext cx="1541622" cy="243709"/>
          </a:xfrm>
          <a:solidFill>
            <a:schemeClr val="bg1"/>
          </a:solidFill>
        </p:spPr>
        <p:txBody>
          <a:bodyPr wrap="square"/>
          <a:lstStyle>
            <a:lvl1pPr marL="0" indent="0" algn="ctr">
              <a:spcBef>
                <a:spcPts val="0"/>
              </a:spcBef>
              <a:buNone/>
              <a:defRPr sz="1050" b="1" u="none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First Name Last Name</a:t>
            </a: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5C3F7FDC-C0EA-42BA-BF61-41C8A8AECE5D}"/>
              </a:ext>
            </a:extLst>
          </p:cNvPr>
          <p:cNvSpPr>
            <a:spLocks noGrp="1"/>
          </p:cNvSpPr>
          <p:nvPr>
            <p:ph idx="92" hasCustomPrompt="1"/>
          </p:nvPr>
        </p:nvSpPr>
        <p:spPr>
          <a:xfrm>
            <a:off x="2196436" y="4866442"/>
            <a:ext cx="1541622" cy="353111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050" b="0" i="1" u="none">
                <a:solidFill>
                  <a:schemeClr val="accent1"/>
                </a:solidFill>
                <a:latin typeface="Barlow Semi Condensed SemiBold" panose="00000706000000000000" pitchFamily="2" charset="0"/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Project Role</a:t>
            </a:r>
          </a:p>
        </p:txBody>
      </p:sp>
    </p:spTree>
    <p:extLst>
      <p:ext uri="{BB962C8B-B14F-4D97-AF65-F5344CB8AC3E}">
        <p14:creationId xmlns:p14="http://schemas.microsoft.com/office/powerpoint/2010/main" val="1040909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E244B1D3-264E-45B2-8D8B-DBEA2AB69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7990" y="509679"/>
            <a:ext cx="8075488" cy="5942492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en-ZA" sz="7200" b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r>
              <a:rPr lang="en-US" noProof="0" dirty="0"/>
              <a:t>Thank You!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52F98B-F78B-4CDA-943C-D1666E2C7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3993" y="2833687"/>
            <a:ext cx="1281113" cy="128111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9CFBA08-E3AF-AE9E-E0C2-317D4E71F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5106" y="2833687"/>
            <a:ext cx="1259342" cy="125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5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6E6D59-AED3-4F27-80B9-CFDCD8D0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987" y="2644051"/>
            <a:ext cx="5166724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773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548CDC0-A5F5-458E-BF76-26100B1C3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7013987" cy="685799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4FC240-08F2-458F-AF45-E99E4328EF5B}"/>
              </a:ext>
            </a:extLst>
          </p:cNvPr>
          <p:cNvCxnSpPr>
            <a:cxnSpLocks/>
          </p:cNvCxnSpPr>
          <p:nvPr userDrawn="1"/>
        </p:nvCxnSpPr>
        <p:spPr>
          <a:xfrm>
            <a:off x="7693478" y="2559237"/>
            <a:ext cx="940518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04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range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6E6D59-AED3-4F27-80B9-CFDCD8D0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986" y="2644051"/>
            <a:ext cx="5166725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773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548CDC0-A5F5-458E-BF76-26100B1C3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7013987" cy="685799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4FC240-08F2-458F-AF45-E99E4328EF5B}"/>
              </a:ext>
            </a:extLst>
          </p:cNvPr>
          <p:cNvCxnSpPr>
            <a:cxnSpLocks/>
          </p:cNvCxnSpPr>
          <p:nvPr userDrawn="1"/>
        </p:nvCxnSpPr>
        <p:spPr>
          <a:xfrm>
            <a:off x="7693478" y="2559237"/>
            <a:ext cx="940518" cy="0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010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ed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6E6D59-AED3-4F27-80B9-CFDCD8D0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987" y="2644051"/>
            <a:ext cx="5166724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9773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548CDC0-A5F5-458E-BF76-26100B1C3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7013987" cy="6857999"/>
          </a:xfrm>
        </p:spPr>
        <p:txBody>
          <a:bodyPr tIns="914400"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4FC240-08F2-458F-AF45-E99E4328EF5B}"/>
              </a:ext>
            </a:extLst>
          </p:cNvPr>
          <p:cNvCxnSpPr>
            <a:cxnSpLocks/>
          </p:cNvCxnSpPr>
          <p:nvPr userDrawn="1"/>
        </p:nvCxnSpPr>
        <p:spPr>
          <a:xfrm>
            <a:off x="7693478" y="2559237"/>
            <a:ext cx="940518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43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58676-E85F-4F30-B1F4-2521D4097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2AC0B-D250-49F4-B419-1BCC7CBC4D86}"/>
              </a:ext>
            </a:extLst>
          </p:cNvPr>
          <p:cNvSpPr/>
          <p:nvPr userDrawn="1"/>
        </p:nvSpPr>
        <p:spPr>
          <a:xfrm>
            <a:off x="5105400" y="0"/>
            <a:ext cx="7176911" cy="6858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8E948A77-C7BF-4A4F-80DC-58B27E98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4051"/>
            <a:ext cx="5166723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CE64411-666E-45D1-B701-124459941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786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021CCA-6B8B-4AF7-BD58-9CD14A6C3248}"/>
              </a:ext>
            </a:extLst>
          </p:cNvPr>
          <p:cNvCxnSpPr>
            <a:cxnSpLocks/>
          </p:cNvCxnSpPr>
          <p:nvPr userDrawn="1"/>
        </p:nvCxnSpPr>
        <p:spPr>
          <a:xfrm>
            <a:off x="679491" y="2559237"/>
            <a:ext cx="940518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3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58676-E85F-4F30-B1F4-2521D4097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2AC0B-D250-49F4-B419-1BCC7CBC4D86}"/>
              </a:ext>
            </a:extLst>
          </p:cNvPr>
          <p:cNvSpPr/>
          <p:nvPr userDrawn="1"/>
        </p:nvSpPr>
        <p:spPr>
          <a:xfrm>
            <a:off x="5105400" y="0"/>
            <a:ext cx="7176911" cy="685800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8E948A77-C7BF-4A4F-80DC-58B27E98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4051"/>
            <a:ext cx="5166723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CE64411-666E-45D1-B701-124459941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786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021CCA-6B8B-4AF7-BD58-9CD14A6C3248}"/>
              </a:ext>
            </a:extLst>
          </p:cNvPr>
          <p:cNvCxnSpPr>
            <a:cxnSpLocks/>
          </p:cNvCxnSpPr>
          <p:nvPr userDrawn="1"/>
        </p:nvCxnSpPr>
        <p:spPr>
          <a:xfrm>
            <a:off x="679491" y="2559237"/>
            <a:ext cx="940518" cy="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2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58676-E85F-4F30-B1F4-2521D4097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2AC0B-D250-49F4-B419-1BCC7CBC4D86}"/>
              </a:ext>
            </a:extLst>
          </p:cNvPr>
          <p:cNvSpPr/>
          <p:nvPr userDrawn="1"/>
        </p:nvSpPr>
        <p:spPr>
          <a:xfrm>
            <a:off x="5105400" y="0"/>
            <a:ext cx="7176911" cy="685800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8E948A77-C7BF-4A4F-80DC-58B27E98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4051"/>
            <a:ext cx="5166723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CE64411-666E-45D1-B701-124459941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786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021CCA-6B8B-4AF7-BD58-9CD14A6C3248}"/>
              </a:ext>
            </a:extLst>
          </p:cNvPr>
          <p:cNvCxnSpPr>
            <a:cxnSpLocks/>
          </p:cNvCxnSpPr>
          <p:nvPr userDrawn="1"/>
        </p:nvCxnSpPr>
        <p:spPr>
          <a:xfrm>
            <a:off x="679491" y="2559237"/>
            <a:ext cx="940518" cy="0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58676-E85F-4F30-B1F4-2521D4097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6224" y="6356350"/>
            <a:ext cx="370575" cy="36512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2AC0B-D250-49F4-B419-1BCC7CBC4D86}"/>
              </a:ext>
            </a:extLst>
          </p:cNvPr>
          <p:cNvSpPr/>
          <p:nvPr userDrawn="1"/>
        </p:nvSpPr>
        <p:spPr>
          <a:xfrm>
            <a:off x="5105400" y="0"/>
            <a:ext cx="7176911" cy="6858000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8E948A77-C7BF-4A4F-80DC-58B27E98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4051"/>
            <a:ext cx="5166723" cy="2190731"/>
          </a:xfrm>
          <a:noFill/>
        </p:spPr>
        <p:txBody>
          <a:bodyPr vert="horz" lIns="640080" tIns="0" rIns="640080" bIns="0" rtlCol="0" anchor="ctr" anchorCtr="0">
            <a:normAutofit/>
          </a:bodyPr>
          <a:lstStyle>
            <a:lvl1pPr>
              <a:defRPr lang="en-ZA" sz="6000" b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Clr>
                <a:schemeClr val="accent1"/>
              </a:buClr>
              <a:buFont typeface="Corbel" panose="020B0503020204020204" pitchFamily="34" charset="0"/>
            </a:pPr>
            <a:endParaRPr lang="en-US" noProof="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CE64411-666E-45D1-B701-124459941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786" y="4834783"/>
            <a:ext cx="3437264" cy="9994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021CCA-6B8B-4AF7-BD58-9CD14A6C3248}"/>
              </a:ext>
            </a:extLst>
          </p:cNvPr>
          <p:cNvCxnSpPr>
            <a:cxnSpLocks/>
          </p:cNvCxnSpPr>
          <p:nvPr userDrawn="1"/>
        </p:nvCxnSpPr>
        <p:spPr>
          <a:xfrm>
            <a:off x="679491" y="2559237"/>
            <a:ext cx="940518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8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432000"/>
            <a:ext cx="11255165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6000"/>
            <a:ext cx="11340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B8C04E-47A8-436C-8075-09BCDE2AF890}"/>
              </a:ext>
            </a:extLst>
          </p:cNvPr>
          <p:cNvSpPr/>
          <p:nvPr userDrawn="1"/>
        </p:nvSpPr>
        <p:spPr>
          <a:xfrm>
            <a:off x="12146281" y="6355370"/>
            <a:ext cx="45719" cy="3689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28C430F-CDB3-43BC-9D3B-33B769F5909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" y="6336630"/>
            <a:ext cx="444038" cy="4440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53F2C-4494-4425-9D21-C8DC60D85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683" y="6356350"/>
            <a:ext cx="3990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Rincon Consultants, Inc.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4175B-AB9C-4A22-83C2-F652A65F3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2088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95292-84BA-4DC3-8112-D707BE2964F7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1D101-C104-4098-BC5E-BE185361D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089" y="6356350"/>
            <a:ext cx="557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  <a:latin typeface="+mj-lt"/>
              </a:defRPr>
            </a:lvl1pPr>
          </a:lstStyle>
          <a:p>
            <a:fld id="{79D60C0C-5B80-4E31-A459-5CE54BAFE7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81" r:id="rId3"/>
    <p:sldLayoutId id="2147483682" r:id="rId4"/>
    <p:sldLayoutId id="2147483683" r:id="rId5"/>
    <p:sldLayoutId id="2147483673" r:id="rId6"/>
    <p:sldLayoutId id="2147483684" r:id="rId7"/>
    <p:sldLayoutId id="2147483685" r:id="rId8"/>
    <p:sldLayoutId id="2147483686" r:id="rId9"/>
    <p:sldLayoutId id="2147483650" r:id="rId10"/>
    <p:sldLayoutId id="2147483654" r:id="rId11"/>
    <p:sldLayoutId id="2147483652" r:id="rId12"/>
    <p:sldLayoutId id="2147483659" r:id="rId13"/>
    <p:sldLayoutId id="2147483655" r:id="rId14"/>
    <p:sldLayoutId id="2147483658" r:id="rId15"/>
    <p:sldLayoutId id="2147483687" r:id="rId16"/>
    <p:sldLayoutId id="2147483670" r:id="rId17"/>
    <p:sldLayoutId id="2147483656" r:id="rId18"/>
    <p:sldLayoutId id="2147483680" r:id="rId19"/>
    <p:sldLayoutId id="2147483688" r:id="rId20"/>
    <p:sldLayoutId id="2147483672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persicone@cityofmarina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rrussell@rinconconsultant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658C5F-FFD7-4773-B0F2-9C8A2AC60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904" y="3970797"/>
            <a:ext cx="4610539" cy="999487"/>
          </a:xfrm>
        </p:spPr>
        <p:txBody>
          <a:bodyPr/>
          <a:lstStyle/>
          <a:p>
            <a:pPr algn="ctr"/>
            <a:r>
              <a:rPr lang="en-US" dirty="0"/>
              <a:t>Workshop #2: March 15, 2023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B5A60F-0799-43A1-9ECF-CE10C0C61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6904" y="1848979"/>
            <a:ext cx="4586288" cy="1038225"/>
          </a:xfrm>
        </p:spPr>
        <p:txBody>
          <a:bodyPr/>
          <a:lstStyle/>
          <a:p>
            <a:pPr algn="ctr"/>
            <a:r>
              <a:rPr lang="en-US" dirty="0"/>
              <a:t>Affirmatively Furthering Fair Housing in Marina</a:t>
            </a:r>
          </a:p>
        </p:txBody>
      </p:sp>
      <p:pic>
        <p:nvPicPr>
          <p:cNvPr id="7" name="Picture Placeholder 6" descr="A picture containing shape&#10;&#10;Description automatically generated">
            <a:extLst>
              <a:ext uri="{FF2B5EF4-FFF2-40B4-BE49-F238E27FC236}">
                <a16:creationId xmlns:a16="http://schemas.microsoft.com/office/drawing/2014/main" id="{3AF63C71-94C1-A724-D306-2DD59915C5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7122" t="-19689" r="26809" b="-173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8E1A1AD-7606-2957-2901-AEB952C6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04" y="4535651"/>
            <a:ext cx="1045028" cy="104502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EAC067A-225A-27AD-DA63-261671AD1DA6}"/>
              </a:ext>
            </a:extLst>
          </p:cNvPr>
          <p:cNvSpPr/>
          <p:nvPr/>
        </p:nvSpPr>
        <p:spPr>
          <a:xfrm>
            <a:off x="586904" y="1362075"/>
            <a:ext cx="651346" cy="7048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AEED4F-ACD8-4246-E4FF-65960FE2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New AB 686 Housing Element Requirements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746956C-F41C-F4FC-812E-9D57E4BA6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868572"/>
              </p:ext>
            </p:extLst>
          </p:nvPr>
        </p:nvGraphicFramePr>
        <p:xfrm>
          <a:off x="431800" y="1362075"/>
          <a:ext cx="11339513" cy="475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BB3DF-0BD3-8431-2A54-A2A44C83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A8EF-23AA-49E3-9E4D-15A0B7BCB9C9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F246D-CFD8-366B-1139-B2306BC0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5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C85E82-0607-26E6-437D-0F82402A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AFFH Areas of Analysis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3E12F1E-281A-5C50-8051-A66FA2017EA7}"/>
              </a:ext>
            </a:extLst>
          </p:cNvPr>
          <p:cNvGraphicFramePr>
            <a:graphicFrameLocks noGrp="1"/>
          </p:cNvGraphicFramePr>
          <p:nvPr>
            <p:ph idx="33"/>
            <p:extLst>
              <p:ext uri="{D42A27DB-BD31-4B8C-83A1-F6EECF244321}">
                <p14:modId xmlns:p14="http://schemas.microsoft.com/office/powerpoint/2010/main" val="1245808159"/>
              </p:ext>
            </p:extLst>
          </p:nvPr>
        </p:nvGraphicFramePr>
        <p:xfrm>
          <a:off x="425450" y="1670050"/>
          <a:ext cx="8193256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AEB1B-05A7-E9C4-EAD7-B6C8FEBF40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3200" y="6356350"/>
            <a:ext cx="558800" cy="365125"/>
          </a:xfrm>
        </p:spPr>
        <p:txBody>
          <a:bodyPr/>
          <a:lstStyle/>
          <a:p>
            <a:fld id="{79D60C0C-5B80-4E31-A459-5CE54BAFE7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7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DE91A3-ACE8-59D9-2C3F-C478452DB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301197"/>
            <a:ext cx="4051739" cy="4609699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951C5D"/>
              </a:buClr>
            </a:pPr>
            <a:r>
              <a:rPr lang="en-US" sz="2400" dirty="0"/>
              <a:t>Ability to disseminate information related to fair housing </a:t>
            </a:r>
          </a:p>
          <a:p>
            <a:pPr>
              <a:spcAft>
                <a:spcPts val="1200"/>
              </a:spcAft>
              <a:buClr>
                <a:srgbClr val="951C5D"/>
              </a:buClr>
            </a:pPr>
            <a:r>
              <a:rPr lang="en-US" sz="2400" dirty="0"/>
              <a:t>Provide outreach and education to ensure residents know their rights</a:t>
            </a:r>
          </a:p>
          <a:p>
            <a:pPr>
              <a:spcAft>
                <a:spcPts val="1200"/>
              </a:spcAft>
              <a:buClr>
                <a:srgbClr val="951C5D"/>
              </a:buClr>
            </a:pPr>
            <a:r>
              <a:rPr lang="en-US" sz="2400" dirty="0"/>
              <a:t>Ability to address compliance with fair housing laws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313A8-CD3A-E617-EC8A-223419FCC1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34257" y="1301197"/>
            <a:ext cx="5929832" cy="2244747"/>
          </a:xfrm>
        </p:spPr>
        <p:txBody>
          <a:bodyPr/>
          <a:lstStyle/>
          <a:p>
            <a:r>
              <a:rPr lang="en-US" sz="2400" dirty="0"/>
              <a:t>The City works with Eden Council for Hope and Opportunity and the Housing Authority </a:t>
            </a:r>
          </a:p>
          <a:p>
            <a:pPr lvl="1"/>
            <a:r>
              <a:rPr lang="en-US" sz="2000" dirty="0"/>
              <a:t>There have been 19 fair housing inquires between 2013-2021</a:t>
            </a:r>
          </a:p>
          <a:p>
            <a:r>
              <a:rPr lang="en-US" sz="2400" dirty="0"/>
              <a:t>Stakeholders and residents have expressed housing discrimination issues based on:</a:t>
            </a:r>
          </a:p>
          <a:p>
            <a:pPr lvl="1"/>
            <a:r>
              <a:rPr lang="en-US" sz="2000" dirty="0"/>
              <a:t>Having a disability</a:t>
            </a:r>
          </a:p>
          <a:p>
            <a:pPr lvl="1"/>
            <a:r>
              <a:rPr lang="en-US" sz="2000" dirty="0"/>
              <a:t>Using Section 8 Vouchers</a:t>
            </a:r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83670-1511-5748-7A06-006C26A7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Housing Enforcement and Outreach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ACC6D-C093-8225-FE0A-36CC3CA7B25D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05AB2365-C936-4003-8FE2-E5CC1F6961FB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D8D3-2536-7F50-7D7C-F5994B424A1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62A97F1-7596-7695-B053-527B5B9A0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214072"/>
              </p:ext>
            </p:extLst>
          </p:nvPr>
        </p:nvGraphicFramePr>
        <p:xfrm>
          <a:off x="8066619" y="3724475"/>
          <a:ext cx="4051740" cy="299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194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FE0559C-AB80-A7DB-9B2A-6F39BBEF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 Fair Housing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41826F5-0A32-DB7C-31B9-0BD86298F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590045"/>
              </p:ext>
            </p:extLst>
          </p:nvPr>
        </p:nvGraphicFramePr>
        <p:xfrm>
          <a:off x="431800" y="1362075"/>
          <a:ext cx="11339513" cy="475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BE198-F1D1-37D0-EEFB-047B8FFB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63F3-E8B1-4554-A899-11B308C90FFE}" type="datetime1">
              <a:rPr lang="en-US" smtClean="0"/>
              <a:t>3/14/2023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EB3099-BB49-AA3A-DA75-C4AE9D8E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0C0C-5B80-4E31-A459-5CE54BAFE71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8CC73EB-75F8-1416-62FF-36C503E62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44711"/>
            <a:ext cx="4943868" cy="360000"/>
          </a:xfrm>
        </p:spPr>
        <p:txBody>
          <a:bodyPr/>
          <a:lstStyle/>
          <a:p>
            <a:r>
              <a:rPr lang="en-US" dirty="0"/>
              <a:t>Assessment of segregation and integration in city based on: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3A6F3-E13B-B703-03F1-90114ED23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834" y="4513026"/>
            <a:ext cx="5306408" cy="175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Marina, the city is primarily segregated based on race and income. Areas east of Del Monte Blvd and south of Reservation Road are more diverse and had a lower median income. 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973D83-FB36-84E0-310F-EF46F8DE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432000"/>
            <a:ext cx="11255165" cy="695740"/>
          </a:xfrm>
        </p:spPr>
        <p:txBody>
          <a:bodyPr anchor="ctr">
            <a:normAutofit/>
          </a:bodyPr>
          <a:lstStyle/>
          <a:p>
            <a:r>
              <a:rPr lang="en-US" dirty="0"/>
              <a:t>Integration and Segregation Patterns and Trends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18B03-94E0-6A90-DF3D-AB4B9B87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20889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7344B1-23EF-4DAD-9809-8D85BDE8A974}" type="datetime1">
              <a:rPr lang="en-US" smtClean="0"/>
              <a:pPr>
                <a:spcAft>
                  <a:spcPts val="600"/>
                </a:spcAft>
              </a:pPr>
              <a:t>3/14/2023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BCC56-E866-0A81-214A-F4242722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89" y="6356350"/>
            <a:ext cx="5575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D60C0C-5B80-4E31-A459-5CE54BAFE71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DD6EAEF-A2F0-F1AA-5455-1A2CB7FA9198}"/>
              </a:ext>
            </a:extLst>
          </p:cNvPr>
          <p:cNvSpPr txBox="1">
            <a:spLocks/>
          </p:cNvSpPr>
          <p:nvPr/>
        </p:nvSpPr>
        <p:spPr>
          <a:xfrm>
            <a:off x="584400" y="2276727"/>
            <a:ext cx="4412143" cy="19904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Race/Ethnicity</a:t>
            </a:r>
          </a:p>
          <a:p>
            <a:r>
              <a:rPr lang="en-US" dirty="0"/>
              <a:t>Familial Status</a:t>
            </a:r>
          </a:p>
          <a:p>
            <a:r>
              <a:rPr lang="en-US" dirty="0"/>
              <a:t>Income</a:t>
            </a:r>
          </a:p>
          <a:p>
            <a:r>
              <a:rPr lang="en-US" dirty="0"/>
              <a:t>Persons with Disabilities</a:t>
            </a:r>
          </a:p>
          <a:p>
            <a:endParaRPr lang="en-US" dirty="0"/>
          </a:p>
        </p:txBody>
      </p:sp>
      <p:pic>
        <p:nvPicPr>
          <p:cNvPr id="14" name="Picture 13" descr="Diagram, map&#10;&#10;Description automatically generated">
            <a:extLst>
              <a:ext uri="{FF2B5EF4-FFF2-40B4-BE49-F238E27FC236}">
                <a16:creationId xmlns:a16="http://schemas.microsoft.com/office/drawing/2014/main" id="{F3B08264-E3A5-1589-C9B2-68632138AA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3" t="3826" r="25261" b="8612"/>
          <a:stretch/>
        </p:blipFill>
        <p:spPr>
          <a:xfrm>
            <a:off x="6096000" y="1024529"/>
            <a:ext cx="4577042" cy="56027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0D843B-5432-4248-1399-0F466419E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1" t="2799" r="3209" b="2289"/>
          <a:stretch/>
        </p:blipFill>
        <p:spPr>
          <a:xfrm>
            <a:off x="9795235" y="1076004"/>
            <a:ext cx="1964765" cy="22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7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432000"/>
            <a:ext cx="11255165" cy="695740"/>
          </a:xfrm>
        </p:spPr>
        <p:txBody>
          <a:bodyPr anchor="ctr">
            <a:normAutofit/>
          </a:bodyPr>
          <a:lstStyle/>
          <a:p>
            <a:r>
              <a:rPr lang="en-US" spc="0" dirty="0"/>
              <a:t>Discussion Questions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1A2281-40D6-F41D-D9CD-96E30D420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936" y="2235242"/>
            <a:ext cx="4126436" cy="254358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Categories:</a:t>
            </a:r>
          </a:p>
          <a:p>
            <a:r>
              <a:rPr lang="en-US" dirty="0"/>
              <a:t>Race/Ethnicity</a:t>
            </a:r>
          </a:p>
          <a:p>
            <a:r>
              <a:rPr lang="en-US" dirty="0"/>
              <a:t>Familial Status</a:t>
            </a:r>
          </a:p>
          <a:p>
            <a:r>
              <a:rPr lang="en-US" dirty="0"/>
              <a:t>Income</a:t>
            </a:r>
          </a:p>
          <a:p>
            <a:r>
              <a:rPr lang="en-US" dirty="0"/>
              <a:t>Persons with Disabilities</a:t>
            </a:r>
          </a:p>
          <a:p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9F2F927-669C-69DA-5DF6-881B8D2B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20889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E45B82C-B490-4DC0-9201-A736F4458CD0}" type="datetime1">
              <a:rPr lang="en-US"/>
              <a:pPr>
                <a:spcAft>
                  <a:spcPts val="600"/>
                </a:spcAft>
              </a:pPr>
              <a:t>3/14/2023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89" y="6356350"/>
            <a:ext cx="5575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83DB93F7-6E42-C11E-3B55-2F3862529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344149"/>
              </p:ext>
            </p:extLst>
          </p:nvPr>
        </p:nvGraphicFramePr>
        <p:xfrm>
          <a:off x="5863971" y="1219200"/>
          <a:ext cx="5472000" cy="475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106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8CC73EB-75F8-1416-62FF-36C503E62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44711"/>
            <a:ext cx="4943868" cy="360000"/>
          </a:xfrm>
        </p:spPr>
        <p:txBody>
          <a:bodyPr/>
          <a:lstStyle/>
          <a:p>
            <a:r>
              <a:rPr lang="en-US" b="0" dirty="0"/>
              <a:t>Assessment of any inequality in access to opportunities to: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3A6F3-E13B-B703-03F1-90114ED23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834" y="4513026"/>
            <a:ext cx="5306408" cy="175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Marina, much of the City has a low job proximity which the central areas of the City having the lowest economic opportunity. Most of the City also has a lower education outcome. 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973D83-FB36-84E0-310F-EF46F8DE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432000"/>
            <a:ext cx="11255165" cy="695740"/>
          </a:xfrm>
        </p:spPr>
        <p:txBody>
          <a:bodyPr anchor="ctr">
            <a:normAutofit/>
          </a:bodyPr>
          <a:lstStyle/>
          <a:p>
            <a:r>
              <a:rPr lang="en-US" dirty="0"/>
              <a:t>Disparities in Access to Opportunities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18B03-94E0-6A90-DF3D-AB4B9B87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20889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7344B1-23EF-4DAD-9809-8D85BDE8A974}" type="datetime1">
              <a:rPr lang="en-US" smtClean="0"/>
              <a:pPr>
                <a:spcAft>
                  <a:spcPts val="600"/>
                </a:spcAft>
              </a:pPr>
              <a:t>3/14/2023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BCC56-E866-0A81-214A-F4242722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89" y="6356350"/>
            <a:ext cx="5575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D60C0C-5B80-4E31-A459-5CE54BAFE71D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DD6EAEF-A2F0-F1AA-5455-1A2CB7FA9198}"/>
              </a:ext>
            </a:extLst>
          </p:cNvPr>
          <p:cNvSpPr txBox="1">
            <a:spLocks/>
          </p:cNvSpPr>
          <p:nvPr/>
        </p:nvSpPr>
        <p:spPr>
          <a:xfrm>
            <a:off x="584400" y="2276727"/>
            <a:ext cx="4412143" cy="199047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Education</a:t>
            </a:r>
          </a:p>
          <a:p>
            <a:r>
              <a:rPr lang="en-US" dirty="0"/>
              <a:t>Economic Development and Employment</a:t>
            </a:r>
          </a:p>
          <a:p>
            <a:r>
              <a:rPr lang="en-US" dirty="0"/>
              <a:t>Transportation/Access to Needs</a:t>
            </a:r>
          </a:p>
          <a:p>
            <a:r>
              <a:rPr lang="en-US" dirty="0"/>
              <a:t>Healthy Environment </a:t>
            </a:r>
          </a:p>
          <a:p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D7B66F4-E23B-EEF2-774C-9B2601CA1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59" t="5030" r="24975" b="8691"/>
          <a:stretch/>
        </p:blipFill>
        <p:spPr>
          <a:xfrm>
            <a:off x="6277509" y="1027415"/>
            <a:ext cx="4412143" cy="5450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9A10E0-EDD3-1B72-FFF3-FA31B2939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164" y="556342"/>
            <a:ext cx="24669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7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432000"/>
            <a:ext cx="11255165" cy="695740"/>
          </a:xfrm>
        </p:spPr>
        <p:txBody>
          <a:bodyPr anchor="ctr">
            <a:normAutofit/>
          </a:bodyPr>
          <a:lstStyle/>
          <a:p>
            <a:r>
              <a:rPr lang="en-US" spc="0" dirty="0"/>
              <a:t>Discussion Questions: Access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71A2281-40D6-F41D-D9CD-96E30D420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936" y="2235242"/>
            <a:ext cx="4126436" cy="254358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Categories in Access: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Economic Development and Employment</a:t>
            </a:r>
          </a:p>
          <a:p>
            <a:r>
              <a:rPr lang="en-US" dirty="0"/>
              <a:t>Transportation/Access to Needs</a:t>
            </a:r>
          </a:p>
          <a:p>
            <a:r>
              <a:rPr lang="en-US" dirty="0"/>
              <a:t>Healthy Environment </a:t>
            </a:r>
          </a:p>
          <a:p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9F2F927-669C-69DA-5DF6-881B8D2B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20889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E45B82C-B490-4DC0-9201-A736F4458CD0}" type="datetime1">
              <a:rPr lang="en-US"/>
              <a:pPr>
                <a:spcAft>
                  <a:spcPts val="600"/>
                </a:spcAft>
              </a:pPr>
              <a:t>3/14/2023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89" y="6356350"/>
            <a:ext cx="5575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17</a:t>
            </a:fld>
            <a:endParaRPr lang="en-US" noProof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83DB93F7-6E42-C11E-3B55-2F3862529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589884"/>
              </p:ext>
            </p:extLst>
          </p:nvPr>
        </p:nvGraphicFramePr>
        <p:xfrm>
          <a:off x="5863971" y="1219200"/>
          <a:ext cx="5472000" cy="475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892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8CC73EB-75F8-1416-62FF-36C503E62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834" y="1366198"/>
            <a:ext cx="4943868" cy="3321488"/>
          </a:xfrm>
        </p:spPr>
        <p:txBody>
          <a:bodyPr/>
          <a:lstStyle/>
          <a:p>
            <a:pPr marL="0" indent="0">
              <a:buNone/>
            </a:pPr>
            <a:r>
              <a:rPr lang="en-US" sz="2200" b="0" dirty="0"/>
              <a:t>This fair housing topic looks at whether certain populations are having a type of housing need/issue greater than members of other groups. It looks 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Overcrowding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Cost Burden (spending &gt;30% income on housing)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Housing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Homelessness</a:t>
            </a:r>
          </a:p>
          <a:p>
            <a:endParaRPr lang="en-US" sz="2400" b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3A6F3-E13B-B703-03F1-90114ED23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834" y="4560611"/>
            <a:ext cx="4620245" cy="1757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In Marina, about 40% of households are cost burdened. Most areas of the city are vulnerable to displacement which can impact lower income and at-risk households. 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973D83-FB36-84E0-310F-EF46F8DE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432000"/>
            <a:ext cx="11255165" cy="695740"/>
          </a:xfrm>
        </p:spPr>
        <p:txBody>
          <a:bodyPr anchor="ctr">
            <a:normAutofit/>
          </a:bodyPr>
          <a:lstStyle/>
          <a:p>
            <a:r>
              <a:rPr lang="en-US" dirty="0"/>
              <a:t>Disproportionate Housing Needs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18B03-94E0-6A90-DF3D-AB4B9B87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20889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7344B1-23EF-4DAD-9809-8D85BDE8A974}" type="datetime1">
              <a:rPr lang="en-US" smtClean="0"/>
              <a:pPr>
                <a:spcAft>
                  <a:spcPts val="600"/>
                </a:spcAft>
              </a:pPr>
              <a:t>3/14/2023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BCC56-E866-0A81-214A-F4242722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89" y="6356350"/>
            <a:ext cx="5575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D60C0C-5B80-4E31-A459-5CE54BAFE71D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11" name="Picture 10" descr="Diagram, map&#10;&#10;Description automatically generated">
            <a:extLst>
              <a:ext uri="{FF2B5EF4-FFF2-40B4-BE49-F238E27FC236}">
                <a16:creationId xmlns:a16="http://schemas.microsoft.com/office/drawing/2014/main" id="{89E7EDDC-B9C8-795B-CA2A-6BE727E04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07" t="4678" r="23694" b="9591"/>
          <a:stretch/>
        </p:blipFill>
        <p:spPr>
          <a:xfrm>
            <a:off x="7960581" y="1013288"/>
            <a:ext cx="3985926" cy="4831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FD98CF-995A-6D3E-485D-E2E0E5BEC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189" y="1031902"/>
            <a:ext cx="2393130" cy="1354252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024676BA-F23F-D028-AE3B-A1651062AE1F}"/>
              </a:ext>
            </a:extLst>
          </p:cNvPr>
          <p:cNvSpPr/>
          <p:nvPr/>
        </p:nvSpPr>
        <p:spPr>
          <a:xfrm>
            <a:off x="5226794" y="4522017"/>
            <a:ext cx="2494626" cy="1834332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There is a need for landlords to maintain rental housing in better conditions in Marina. 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357D0386-15B2-258D-A9DF-14B77940C337}"/>
              </a:ext>
            </a:extLst>
          </p:cNvPr>
          <p:cNvSpPr txBox="1">
            <a:spLocks/>
          </p:cNvSpPr>
          <p:nvPr/>
        </p:nvSpPr>
        <p:spPr>
          <a:xfrm>
            <a:off x="5784325" y="4687686"/>
            <a:ext cx="2640484" cy="1668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7809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E2F17B-8A25-885F-2978-5C005E24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Questions: Housing Needs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31FE59-AE27-7892-C6A6-3EC98B9D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19</a:t>
            </a:fld>
            <a:endParaRPr lang="en-US" noProof="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AA324C6-77AD-65AB-1E76-4DA590BB3B7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3795183"/>
              </p:ext>
            </p:extLst>
          </p:nvPr>
        </p:nvGraphicFramePr>
        <p:xfrm>
          <a:off x="1457575" y="1363176"/>
          <a:ext cx="9373681" cy="475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24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79113E8-60E1-4200-9131-80B25462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FAB83DC-19AB-4FC6-A88D-A51E6CA76E2F}"/>
              </a:ext>
            </a:extLst>
          </p:cNvPr>
          <p:cNvSpPr>
            <a:spLocks noGrp="1"/>
          </p:cNvSpPr>
          <p:nvPr>
            <p:ph idx="33"/>
          </p:nvPr>
        </p:nvSpPr>
        <p:spPr/>
        <p:txBody>
          <a:bodyPr/>
          <a:lstStyle/>
          <a:p>
            <a:r>
              <a:rPr lang="en-US" dirty="0"/>
              <a:t>City of Marina</a:t>
            </a:r>
          </a:p>
          <a:p>
            <a:pPr lvl="1"/>
            <a:r>
              <a:rPr lang="en-US" dirty="0"/>
              <a:t>Guido </a:t>
            </a:r>
            <a:r>
              <a:rPr lang="en-US" dirty="0" err="1"/>
              <a:t>Persicone</a:t>
            </a:r>
            <a:r>
              <a:rPr lang="en-US" dirty="0"/>
              <a:t>, Community Development Director</a:t>
            </a:r>
          </a:p>
          <a:p>
            <a:pPr lvl="1"/>
            <a:endParaRPr lang="en-US" dirty="0"/>
          </a:p>
          <a:p>
            <a:r>
              <a:rPr lang="en-US" dirty="0"/>
              <a:t>Consultant Team</a:t>
            </a:r>
          </a:p>
          <a:p>
            <a:pPr lvl="1"/>
            <a:r>
              <a:rPr lang="en-US" dirty="0"/>
              <a:t>Rincon Consultants, Inc</a:t>
            </a:r>
          </a:p>
          <a:p>
            <a:pPr lvl="1"/>
            <a:r>
              <a:rPr lang="en-US" dirty="0"/>
              <a:t>Veronica Tam and Associates, Inc.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477437D-B82D-4A73-AB14-A1FA89F08F65}"/>
              </a:ext>
            </a:extLst>
          </p:cNvPr>
          <p:cNvSpPr txBox="1">
            <a:spLocks/>
          </p:cNvSpPr>
          <p:nvPr/>
        </p:nvSpPr>
        <p:spPr>
          <a:xfrm flipH="1">
            <a:off x="6248400" y="584399"/>
            <a:ext cx="5824167" cy="6112019"/>
          </a:xfrm>
          <a:prstGeom prst="rect">
            <a:avLst/>
          </a:prstGeom>
        </p:spPr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3B9197B-78EA-EED8-897E-9D90636B9D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9817" r="9817"/>
          <a:stretch/>
        </p:blipFill>
        <p:spPr>
          <a:xfrm>
            <a:off x="6248400" y="432000"/>
            <a:ext cx="5824167" cy="6112019"/>
          </a:xfrm>
        </p:spPr>
      </p:pic>
    </p:spTree>
    <p:extLst>
      <p:ext uri="{BB962C8B-B14F-4D97-AF65-F5344CB8AC3E}">
        <p14:creationId xmlns:p14="http://schemas.microsoft.com/office/powerpoint/2010/main" val="366570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37ECB7-C7FA-1DDB-2A2F-44831A15D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61872"/>
            <a:ext cx="5472000" cy="4758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the chat please state what you think the most important fair housing issue in the city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8E4597-71C8-5F5E-2F1C-871EE0D0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432000"/>
            <a:ext cx="11255165" cy="695740"/>
          </a:xfrm>
        </p:spPr>
        <p:txBody>
          <a:bodyPr anchor="ctr">
            <a:normAutofit/>
          </a:bodyPr>
          <a:lstStyle/>
          <a:p>
            <a:r>
              <a:rPr lang="en-US" dirty="0"/>
              <a:t>Fair Housing Issues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6C6EE6A4-235C-87ED-80EE-BC5A7D48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20889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9BD5BC3-82BF-4542-BFA7-ACEAE3071AD9}" type="datetime1">
              <a:rPr lang="en-US"/>
              <a:pPr>
                <a:spcAft>
                  <a:spcPts val="600"/>
                </a:spcAft>
              </a:pPr>
              <a:t>3/14/2023</a:t>
            </a:fld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6C8AE1-1128-C5E9-E43A-8BD09B8E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89" y="6356350"/>
            <a:ext cx="5575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CA515BF4-0D7A-E0AE-3CFF-65FCF2A837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1903256"/>
              </p:ext>
            </p:extLst>
          </p:nvPr>
        </p:nvGraphicFramePr>
        <p:xfrm>
          <a:off x="6172199" y="1361873"/>
          <a:ext cx="5599799" cy="475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831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F607D4-23D2-497A-AC85-C00F8471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56C1B-C635-4E06-8145-DDCA8597C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21</a:t>
            </a:fld>
            <a:endParaRPr lang="en-US" noProof="0" dirty="0"/>
          </a:p>
        </p:txBody>
      </p:sp>
      <p:pic>
        <p:nvPicPr>
          <p:cNvPr id="6" name="Graphic 5" descr="Daily calendar with solid fill">
            <a:extLst>
              <a:ext uri="{FF2B5EF4-FFF2-40B4-BE49-F238E27FC236}">
                <a16:creationId xmlns:a16="http://schemas.microsoft.com/office/drawing/2014/main" id="{3C178285-256E-EDE0-5E78-38772B0A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8421" y="2314470"/>
            <a:ext cx="2229059" cy="22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54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Schedule</a:t>
            </a:r>
            <a:endParaRPr lang="en-US" spc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22</a:t>
            </a:fld>
            <a:endParaRPr lang="en-US" noProof="0" dirty="0"/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8F837099-F278-67D2-DE3C-42BF0E68A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638608"/>
              </p:ext>
            </p:extLst>
          </p:nvPr>
        </p:nvGraphicFramePr>
        <p:xfrm>
          <a:off x="516834" y="1291722"/>
          <a:ext cx="11353800" cy="490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1290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1E7C9D96-903A-42DE-8C2B-1B770CC87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214" y="3894093"/>
            <a:ext cx="1817688" cy="365125"/>
          </a:xfrm>
        </p:spPr>
        <p:txBody>
          <a:bodyPr/>
          <a:lstStyle/>
          <a:p>
            <a:r>
              <a:rPr lang="en-US" dirty="0"/>
              <a:t>Upcoming</a:t>
            </a:r>
          </a:p>
          <a:p>
            <a:r>
              <a:rPr lang="en-US" dirty="0"/>
              <a:t>Community Engagement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CC7DDA-6754-47D9-9CEB-A8EA56B9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Involved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8F477E60-867B-49B4-94AB-4007E238B57B}"/>
              </a:ext>
            </a:extLst>
          </p:cNvPr>
          <p:cNvSpPr>
            <a:spLocks noGrp="1"/>
          </p:cNvSpPr>
          <p:nvPr>
            <p:ph idx="43"/>
          </p:nvPr>
        </p:nvSpPr>
        <p:spPr>
          <a:xfrm>
            <a:off x="3972765" y="3900034"/>
            <a:ext cx="1817688" cy="365125"/>
          </a:xfrm>
        </p:spPr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33636109-6D8B-4407-821C-12BC47AB4C82}"/>
              </a:ext>
            </a:extLst>
          </p:cNvPr>
          <p:cNvSpPr>
            <a:spLocks noGrp="1"/>
          </p:cNvSpPr>
          <p:nvPr>
            <p:ph idx="45"/>
          </p:nvPr>
        </p:nvSpPr>
        <p:spPr>
          <a:xfrm>
            <a:off x="6747317" y="3894093"/>
            <a:ext cx="1817688" cy="365125"/>
          </a:xfrm>
        </p:spPr>
        <p:txBody>
          <a:bodyPr/>
          <a:lstStyle/>
          <a:p>
            <a:r>
              <a:rPr lang="en-US" dirty="0"/>
              <a:t>Written Comments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8E8B72E1-54AD-4A0B-9DDC-F8C8805073DB}"/>
              </a:ext>
            </a:extLst>
          </p:cNvPr>
          <p:cNvSpPr>
            <a:spLocks noGrp="1"/>
          </p:cNvSpPr>
          <p:nvPr>
            <p:ph idx="47"/>
          </p:nvPr>
        </p:nvSpPr>
        <p:spPr>
          <a:xfrm>
            <a:off x="9521868" y="3894093"/>
            <a:ext cx="1817688" cy="365125"/>
          </a:xfrm>
        </p:spPr>
        <p:txBody>
          <a:bodyPr/>
          <a:lstStyle/>
          <a:p>
            <a:r>
              <a:rPr lang="en-US" dirty="0"/>
              <a:t>Formal Hearings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DB303-D014-49AC-99D9-764C3B77B9D6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23</a:t>
            </a:fld>
            <a:endParaRPr lang="en-US" noProof="0" dirty="0"/>
          </a:p>
        </p:txBody>
      </p:sp>
      <p:pic>
        <p:nvPicPr>
          <p:cNvPr id="16" name="Picture Placeholder 23" descr="Chat outline">
            <a:extLst>
              <a:ext uri="{FF2B5EF4-FFF2-40B4-BE49-F238E27FC236}">
                <a16:creationId xmlns:a16="http://schemas.microsoft.com/office/drawing/2014/main" id="{525AFA47-E790-4936-D688-77B93A15591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98214" y="1723483"/>
            <a:ext cx="1817687" cy="1817687"/>
          </a:xfrm>
        </p:spPr>
      </p:pic>
      <p:pic>
        <p:nvPicPr>
          <p:cNvPr id="17" name="Picture Placeholder 25" descr="Envelope outline">
            <a:extLst>
              <a:ext uri="{FF2B5EF4-FFF2-40B4-BE49-F238E27FC236}">
                <a16:creationId xmlns:a16="http://schemas.microsoft.com/office/drawing/2014/main" id="{E56149C3-9C7A-902A-2BB7-9807A813C2F3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46526" y="1723483"/>
            <a:ext cx="1817688" cy="1817687"/>
          </a:xfrm>
        </p:spPr>
      </p:pic>
      <p:pic>
        <p:nvPicPr>
          <p:cNvPr id="18" name="Picture Placeholder 21" descr="Users outline">
            <a:extLst>
              <a:ext uri="{FF2B5EF4-FFF2-40B4-BE49-F238E27FC236}">
                <a16:creationId xmlns:a16="http://schemas.microsoft.com/office/drawing/2014/main" id="{B5977F44-CFD4-4532-71BB-F8BE4552A974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521476" y="1723483"/>
            <a:ext cx="1817688" cy="1817687"/>
          </a:xfrm>
        </p:spPr>
      </p:pic>
      <p:pic>
        <p:nvPicPr>
          <p:cNvPr id="19" name="Picture Placeholder 17" descr="Question Mark outline">
            <a:extLst>
              <a:ext uri="{FF2B5EF4-FFF2-40B4-BE49-F238E27FC236}">
                <a16:creationId xmlns:a16="http://schemas.microsoft.com/office/drawing/2014/main" id="{5E5FBB65-6DE1-D64F-5F19-AEB23738C8CB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973164" y="1723483"/>
            <a:ext cx="1817687" cy="18176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8D662B-A467-630B-BFF3-B68B963044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1116" y="4515184"/>
            <a:ext cx="2029767" cy="234281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9623CD-5ACB-FE4F-24AC-9B6524BC0293}"/>
              </a:ext>
            </a:extLst>
          </p:cNvPr>
          <p:cNvSpPr/>
          <p:nvPr/>
        </p:nvSpPr>
        <p:spPr>
          <a:xfrm>
            <a:off x="1198213" y="1723483"/>
            <a:ext cx="1817687" cy="181768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9349E9-2B14-476A-6C7F-0C525D741C63}"/>
              </a:ext>
            </a:extLst>
          </p:cNvPr>
          <p:cNvSpPr/>
          <p:nvPr/>
        </p:nvSpPr>
        <p:spPr>
          <a:xfrm>
            <a:off x="3971575" y="1723483"/>
            <a:ext cx="1817687" cy="181768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D1B1BA-6CFD-F31B-173B-1C137805FF2E}"/>
              </a:ext>
            </a:extLst>
          </p:cNvPr>
          <p:cNvSpPr/>
          <p:nvPr/>
        </p:nvSpPr>
        <p:spPr>
          <a:xfrm>
            <a:off x="6744936" y="1723483"/>
            <a:ext cx="1817687" cy="181768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248D74-F02A-0A33-8BEC-BA68057510F5}"/>
              </a:ext>
            </a:extLst>
          </p:cNvPr>
          <p:cNvSpPr/>
          <p:nvPr/>
        </p:nvSpPr>
        <p:spPr>
          <a:xfrm>
            <a:off x="9521477" y="1723482"/>
            <a:ext cx="1817687" cy="181768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0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96E97F6-9433-4BE6-B719-C47471DB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85" y="457754"/>
            <a:ext cx="7866744" cy="5942492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sz="3200" dirty="0"/>
              <a:t>Contact us with any questions or additional comments: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Guido Persicone: </a:t>
            </a:r>
            <a:r>
              <a:rPr lang="en-US" sz="3200" dirty="0">
                <a:hlinkClick r:id="rId3"/>
              </a:rPr>
              <a:t>gpersicone@cityofmarina.org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Ryan Russell: </a:t>
            </a:r>
            <a:r>
              <a:rPr lang="en-US" sz="3200" dirty="0">
                <a:hlinkClick r:id="rId4"/>
              </a:rPr>
              <a:t>rrussell@rinconconsultants.com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CEC4-E262-4F6A-9374-DCA5EA87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Housekeeping Items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65AF0-06B6-4633-94A3-B8927DC2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B57FE0-1F87-0595-39CA-378B76D06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702633"/>
              </p:ext>
            </p:extLst>
          </p:nvPr>
        </p:nvGraphicFramePr>
        <p:xfrm>
          <a:off x="516834" y="1131304"/>
          <a:ext cx="10455966" cy="459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166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79113E8-60E1-4200-9131-80B25462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Element Update Materials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FAB83DC-19AB-4FC6-A88D-A51E6CA76E2F}"/>
              </a:ext>
            </a:extLst>
          </p:cNvPr>
          <p:cNvSpPr>
            <a:spLocks noGrp="1"/>
          </p:cNvSpPr>
          <p:nvPr>
            <p:ph idx="33"/>
          </p:nvPr>
        </p:nvSpPr>
        <p:spPr/>
        <p:txBody>
          <a:bodyPr/>
          <a:lstStyle/>
          <a:p>
            <a:r>
              <a:rPr lang="en-US" dirty="0"/>
              <a:t>Project website will include all information on the project, upcoming events, and the Draft Housing Element for review</a:t>
            </a:r>
          </a:p>
          <a:p>
            <a:r>
              <a:rPr lang="en-US" dirty="0"/>
              <a:t>https://cityofmarina.org/1186/6th-Cycle-Housing-Element-Update</a:t>
            </a:r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477437D-B82D-4A73-AB14-A1FA89F08F65}"/>
              </a:ext>
            </a:extLst>
          </p:cNvPr>
          <p:cNvSpPr txBox="1">
            <a:spLocks/>
          </p:cNvSpPr>
          <p:nvPr/>
        </p:nvSpPr>
        <p:spPr>
          <a:xfrm flipH="1">
            <a:off x="6248400" y="584399"/>
            <a:ext cx="5824167" cy="6112019"/>
          </a:xfrm>
          <a:prstGeom prst="rect">
            <a:avLst/>
          </a:prstGeom>
        </p:spPr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774F383-136F-44A8-3B0F-2159B2EB61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3583" t="1634" r="28901" b="-5997"/>
          <a:stretch/>
        </p:blipFill>
        <p:spPr>
          <a:xfrm>
            <a:off x="6096000" y="372991"/>
            <a:ext cx="5824167" cy="61120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C9DED-B84B-3B3C-81CE-C674EC104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082" y="4168749"/>
            <a:ext cx="2297359" cy="250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79113E8-60E1-4200-9131-80B25462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432000"/>
            <a:ext cx="5387166" cy="69574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D87DEE6-1808-B97E-264E-110458307DD1}"/>
              </a:ext>
            </a:extLst>
          </p:cNvPr>
          <p:cNvGraphicFramePr>
            <a:graphicFrameLocks noGrp="1"/>
          </p:cNvGraphicFramePr>
          <p:nvPr>
            <p:ph idx="33"/>
            <p:extLst>
              <p:ext uri="{D42A27DB-BD31-4B8C-83A1-F6EECF244321}">
                <p14:modId xmlns:p14="http://schemas.microsoft.com/office/powerpoint/2010/main" val="717521970"/>
              </p:ext>
            </p:extLst>
          </p:nvPr>
        </p:nvGraphicFramePr>
        <p:xfrm>
          <a:off x="840451" y="1408383"/>
          <a:ext cx="4422214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477437D-B82D-4A73-AB14-A1FA89F08F65}"/>
              </a:ext>
            </a:extLst>
          </p:cNvPr>
          <p:cNvSpPr txBox="1">
            <a:spLocks/>
          </p:cNvSpPr>
          <p:nvPr/>
        </p:nvSpPr>
        <p:spPr>
          <a:xfrm flipH="1">
            <a:off x="6248400" y="584399"/>
            <a:ext cx="5824167" cy="6112019"/>
          </a:xfrm>
          <a:prstGeom prst="rect">
            <a:avLst/>
          </a:prstGeom>
        </p:spPr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8662FC5-450E-6F5D-4340-8FCA879B85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/>
          <a:srcRect l="22769" t="23049" r="443"/>
          <a:stretch/>
        </p:blipFill>
        <p:spPr>
          <a:xfrm>
            <a:off x="6741714" y="1687152"/>
            <a:ext cx="4837538" cy="3906512"/>
          </a:xfrm>
        </p:spPr>
      </p:pic>
    </p:spTree>
    <p:extLst>
      <p:ext uri="{BB962C8B-B14F-4D97-AF65-F5344CB8AC3E}">
        <p14:creationId xmlns:p14="http://schemas.microsoft.com/office/powerpoint/2010/main" val="407864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F607D4-23D2-497A-AC85-C00F8471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987" y="2644051"/>
            <a:ext cx="5166724" cy="2190731"/>
          </a:xfrm>
        </p:spPr>
        <p:txBody>
          <a:bodyPr anchor="ctr">
            <a:normAutofit fontScale="90000"/>
          </a:bodyPr>
          <a:lstStyle/>
          <a:p>
            <a:br>
              <a:rPr lang="en-US" sz="5100" dirty="0"/>
            </a:br>
            <a:r>
              <a:rPr lang="en-US" sz="5100" dirty="0"/>
              <a:t>Housing Element and Fair Housing Basics</a:t>
            </a:r>
          </a:p>
        </p:txBody>
      </p:sp>
      <p:pic>
        <p:nvPicPr>
          <p:cNvPr id="3" name="Picture 4" descr="Welcome! | furthering fair housing">
            <a:extLst>
              <a:ext uri="{FF2B5EF4-FFF2-40B4-BE49-F238E27FC236}">
                <a16:creationId xmlns:a16="http://schemas.microsoft.com/office/drawing/2014/main" id="{A72738FA-BA91-3CD9-1553-92D29AB9A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6" r="18293" b="-1"/>
          <a:stretch/>
        </p:blipFill>
        <p:spPr bwMode="auto">
          <a:xfrm>
            <a:off x="-1" y="-1"/>
            <a:ext cx="7013987" cy="6857999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0BB56C1B-C635-4E06-8145-DDCA8597C2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6224" y="6356350"/>
            <a:ext cx="3705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318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79113E8-60E1-4200-9131-80B25462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Housing Element?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FAB83DC-19AB-4FC6-A88D-A51E6CA76E2F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26000" y="1669764"/>
            <a:ext cx="5260425" cy="4464000"/>
          </a:xfrm>
        </p:spPr>
        <p:txBody>
          <a:bodyPr/>
          <a:lstStyle/>
          <a:p>
            <a:r>
              <a:rPr lang="en-US" dirty="0"/>
              <a:t>One of eight mandatory elements of the General Plan </a:t>
            </a:r>
          </a:p>
          <a:p>
            <a:r>
              <a:rPr lang="en-US" dirty="0"/>
              <a:t>Governed by California Government Code Article 10.6 (Sections 65580-65589.11)</a:t>
            </a:r>
          </a:p>
          <a:p>
            <a:r>
              <a:rPr lang="en-US" dirty="0"/>
              <a:t>Updated every 8 years </a:t>
            </a:r>
          </a:p>
          <a:p>
            <a:r>
              <a:rPr lang="en-US" dirty="0"/>
              <a:t>Only element that MUST be approved and certified by State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477437D-B82D-4A73-AB14-A1FA89F08F65}"/>
              </a:ext>
            </a:extLst>
          </p:cNvPr>
          <p:cNvSpPr txBox="1">
            <a:spLocks/>
          </p:cNvSpPr>
          <p:nvPr/>
        </p:nvSpPr>
        <p:spPr>
          <a:xfrm flipH="1">
            <a:off x="6248400" y="584399"/>
            <a:ext cx="5824167" cy="6112019"/>
          </a:xfrm>
          <a:prstGeom prst="rect">
            <a:avLst/>
          </a:prstGeom>
        </p:spPr>
      </p:sp>
      <p:pic>
        <p:nvPicPr>
          <p:cNvPr id="3" name="Picture Placeholder 2" descr="A picture containing outdoor object, honeycomb&#10;&#10;Description automatically generated">
            <a:extLst>
              <a:ext uri="{FF2B5EF4-FFF2-40B4-BE49-F238E27FC236}">
                <a16:creationId xmlns:a16="http://schemas.microsoft.com/office/drawing/2014/main" id="{BF1AFECD-6C68-4653-DD13-919698A73D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10487" t="5641" r="14516" b="47314"/>
          <a:stretch/>
        </p:blipFill>
        <p:spPr>
          <a:xfrm>
            <a:off x="6096000" y="1554019"/>
            <a:ext cx="5747583" cy="3749961"/>
          </a:xfrm>
        </p:spPr>
      </p:pic>
    </p:spTree>
    <p:extLst>
      <p:ext uri="{BB962C8B-B14F-4D97-AF65-F5344CB8AC3E}">
        <p14:creationId xmlns:p14="http://schemas.microsoft.com/office/powerpoint/2010/main" val="61504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BC112B-DEC5-8C50-9CC0-6F7704F6F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61872"/>
            <a:ext cx="4898757" cy="47581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i="1" dirty="0"/>
              <a:t>“Taking meaningful actions, in addition to combating discrimination, that overcome patterns of segregation and foster inclusive communities free from barriers that restrict access to opportunity based on protected characteristics.”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C85E82-0607-26E6-437D-0F82402A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4" y="432000"/>
            <a:ext cx="11255165" cy="695740"/>
          </a:xfrm>
        </p:spPr>
        <p:txBody>
          <a:bodyPr anchor="ctr">
            <a:normAutofit/>
          </a:bodyPr>
          <a:lstStyle/>
          <a:p>
            <a:r>
              <a:rPr lang="en-US"/>
              <a:t>AFFH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5227F03F-3943-AD8B-8688-66C91E74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20889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B3808FE-E980-4B6A-8314-2CE5C8837FF1}" type="datetime1">
              <a:rPr lang="en-US"/>
              <a:pPr>
                <a:spcAft>
                  <a:spcPts val="600"/>
                </a:spcAft>
              </a:pPr>
              <a:t>3/14/2023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AEB1B-05A7-E9C4-EAD7-B6C8FEBF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89" y="6356350"/>
            <a:ext cx="5575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9D60C0C-5B80-4E31-A459-5CE54BAFE71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718A727-F45F-1ACE-F79E-0D601969B43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0540957"/>
              </p:ext>
            </p:extLst>
          </p:nvPr>
        </p:nvGraphicFramePr>
        <p:xfrm>
          <a:off x="5788465" y="0"/>
          <a:ext cx="6233155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01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8EE372-8361-7561-F0DC-13465BE2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AFFH Seeks to: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D257F03-CC07-4F9C-C5F3-2A9ADC630EC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207" r="1207"/>
          <a:stretch>
            <a:fillRect/>
          </a:stretch>
        </p:blipFill>
        <p:spPr>
          <a:xfrm>
            <a:off x="6449437" y="946364"/>
            <a:ext cx="4731427" cy="496527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34FEE-DDAB-807B-E273-665E9FB5C7B8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2000" y="1387662"/>
            <a:ext cx="5472001" cy="446400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9CA6"/>
              </a:buClr>
            </a:pPr>
            <a:r>
              <a:rPr lang="en-US" dirty="0"/>
              <a:t>Combat housing discrimination</a:t>
            </a:r>
          </a:p>
          <a:p>
            <a:pPr>
              <a:spcAft>
                <a:spcPts val="1200"/>
              </a:spcAft>
              <a:buClr>
                <a:srgbClr val="009CA6"/>
              </a:buClr>
            </a:pPr>
            <a:r>
              <a:rPr lang="en-US" dirty="0"/>
              <a:t>Eliminate racial bias</a:t>
            </a:r>
          </a:p>
          <a:p>
            <a:pPr>
              <a:spcAft>
                <a:spcPts val="1200"/>
              </a:spcAft>
              <a:buClr>
                <a:srgbClr val="009CA6"/>
              </a:buClr>
            </a:pPr>
            <a:r>
              <a:rPr lang="en-US" dirty="0"/>
              <a:t>Undo historic patterns of segregation</a:t>
            </a:r>
          </a:p>
          <a:p>
            <a:pPr>
              <a:spcAft>
                <a:spcPts val="1200"/>
              </a:spcAft>
              <a:buClr>
                <a:srgbClr val="009CA6"/>
              </a:buClr>
            </a:pPr>
            <a:r>
              <a:rPr lang="en-US" dirty="0"/>
              <a:t>Lift barriers that restrict access </a:t>
            </a:r>
          </a:p>
          <a:p>
            <a:pPr>
              <a:spcAft>
                <a:spcPts val="1200"/>
              </a:spcAft>
              <a:buClr>
                <a:srgbClr val="009CA6"/>
              </a:buClr>
            </a:pPr>
            <a:r>
              <a:rPr lang="en-US" dirty="0"/>
              <a:t>Ultimately, foster inclusive communities and achieve racial equity, fair housing choice, and opportunity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08DFA7-AFA5-4CFC-590A-89C0DE6EAD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3200" y="6356350"/>
            <a:ext cx="558800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960EC7A-9778-A909-65E3-1497C027A281}"/>
              </a:ext>
            </a:extLst>
          </p:cNvPr>
          <p:cNvSpPr/>
          <p:nvPr/>
        </p:nvSpPr>
        <p:spPr>
          <a:xfrm rot="1739332">
            <a:off x="9006868" y="208096"/>
            <a:ext cx="3252819" cy="1632074"/>
          </a:xfrm>
          <a:prstGeom prst="triangle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4C1B4AA-CAF4-6581-AAC9-796B4CEB591A}"/>
              </a:ext>
            </a:extLst>
          </p:cNvPr>
          <p:cNvSpPr/>
          <p:nvPr/>
        </p:nvSpPr>
        <p:spPr>
          <a:xfrm>
            <a:off x="10924161" y="2526155"/>
            <a:ext cx="350195" cy="2091447"/>
          </a:xfrm>
          <a:custGeom>
            <a:avLst/>
            <a:gdLst>
              <a:gd name="connsiteX0" fmla="*/ 29183 w 340468"/>
              <a:gd name="connsiteY0" fmla="*/ 0 h 2052536"/>
              <a:gd name="connsiteX1" fmla="*/ 340468 w 340468"/>
              <a:gd name="connsiteY1" fmla="*/ 165370 h 2052536"/>
              <a:gd name="connsiteX2" fmla="*/ 330741 w 340468"/>
              <a:gd name="connsiteY2" fmla="*/ 2052536 h 2052536"/>
              <a:gd name="connsiteX3" fmla="*/ 0 w 340468"/>
              <a:gd name="connsiteY3" fmla="*/ 1945532 h 2052536"/>
              <a:gd name="connsiteX4" fmla="*/ 29183 w 340468"/>
              <a:gd name="connsiteY4" fmla="*/ 0 h 205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68" h="2052536">
                <a:moveTo>
                  <a:pt x="29183" y="0"/>
                </a:moveTo>
                <a:lnTo>
                  <a:pt x="340468" y="165370"/>
                </a:lnTo>
                <a:cubicBezTo>
                  <a:pt x="337226" y="794425"/>
                  <a:pt x="333983" y="1423481"/>
                  <a:pt x="330741" y="2052536"/>
                </a:cubicBezTo>
                <a:lnTo>
                  <a:pt x="0" y="1945532"/>
                </a:lnTo>
                <a:lnTo>
                  <a:pt x="29183" y="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2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ncon Branding">
      <a:dk1>
        <a:sysClr val="windowText" lastClr="000000"/>
      </a:dk1>
      <a:lt1>
        <a:sysClr val="window" lastClr="FFFFFF"/>
      </a:lt1>
      <a:dk2>
        <a:srgbClr val="004B87"/>
      </a:dk2>
      <a:lt2>
        <a:srgbClr val="E7E6E6"/>
      </a:lt2>
      <a:accent1>
        <a:srgbClr val="009CA6"/>
      </a:accent1>
      <a:accent2>
        <a:srgbClr val="D2DE26"/>
      </a:accent2>
      <a:accent3>
        <a:srgbClr val="FFA400"/>
      </a:accent3>
      <a:accent4>
        <a:srgbClr val="E1523E"/>
      </a:accent4>
      <a:accent5>
        <a:srgbClr val="E0457B"/>
      </a:accent5>
      <a:accent6>
        <a:srgbClr val="84329B"/>
      </a:accent6>
      <a:hlink>
        <a:srgbClr val="004B87"/>
      </a:hlink>
      <a:folHlink>
        <a:srgbClr val="6AD1E3"/>
      </a:folHlink>
    </a:clrScheme>
    <a:fontScheme name="Rincon">
      <a:majorFont>
        <a:latin typeface="Barlow Semi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7EB04933-E851-418C-A8A1-19321B02EBDC}" vid="{5DC7ABD2-EC8F-4ED8-91C8-AA507EAC18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7B38E9C-53F4-45B7-BB77-8539BB7040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EFC333-DF66-4191-BB24-0295598A3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111B19-7283-4751-B1F8-E7CC95678A8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11784</TotalTime>
  <Words>1327</Words>
  <Application>Microsoft Office PowerPoint</Application>
  <PresentationFormat>Widescreen</PresentationFormat>
  <Paragraphs>214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Barlow</vt:lpstr>
      <vt:lpstr>Calibri</vt:lpstr>
      <vt:lpstr>Barlow Semi Condensed SemiBold</vt:lpstr>
      <vt:lpstr>Barlow SemiBold</vt:lpstr>
      <vt:lpstr>Corbel</vt:lpstr>
      <vt:lpstr>Office Theme</vt:lpstr>
      <vt:lpstr>PowerPoint Presentation</vt:lpstr>
      <vt:lpstr>Project Team</vt:lpstr>
      <vt:lpstr>Housekeeping Items</vt:lpstr>
      <vt:lpstr>Housing Element Update Materials</vt:lpstr>
      <vt:lpstr>Agenda</vt:lpstr>
      <vt:lpstr> Housing Element and Fair Housing Basics</vt:lpstr>
      <vt:lpstr>What is a Housing Element?</vt:lpstr>
      <vt:lpstr>AFFH</vt:lpstr>
      <vt:lpstr>AFFH Seeks to:</vt:lpstr>
      <vt:lpstr>Summary of New AB 686 Housing Element Requirements </vt:lpstr>
      <vt:lpstr>AFFH Areas of Analysis</vt:lpstr>
      <vt:lpstr>Fair Housing Enforcement and Outreach</vt:lpstr>
      <vt:lpstr>Discussion Questions: Fair Housing</vt:lpstr>
      <vt:lpstr>Integration and Segregation Patterns and Trends</vt:lpstr>
      <vt:lpstr>Discussion Questions</vt:lpstr>
      <vt:lpstr>Disparities in Access to Opportunities</vt:lpstr>
      <vt:lpstr>Discussion Questions: Access</vt:lpstr>
      <vt:lpstr>Disproportionate Housing Needs</vt:lpstr>
      <vt:lpstr>Discussion Questions: Housing Needs</vt:lpstr>
      <vt:lpstr>Fair Housing Issues</vt:lpstr>
      <vt:lpstr>Next Steps</vt:lpstr>
      <vt:lpstr>Tentative Schedule</vt:lpstr>
      <vt:lpstr>Stay Involved</vt:lpstr>
      <vt:lpstr>Thank you! Contact us with any questions or additional comments:  Guido Persicone: gpersicone@cityofmarina.org  Ryan Russell: rrussell@rinconconsultants.com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Ripley</dc:creator>
  <cp:lastModifiedBy>Sarah Howland</cp:lastModifiedBy>
  <cp:revision>56</cp:revision>
  <dcterms:created xsi:type="dcterms:W3CDTF">2022-02-22T18:09:16Z</dcterms:created>
  <dcterms:modified xsi:type="dcterms:W3CDTF">2023-03-14T17:16:11Z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